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7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4F3830F-4396-48E4-B6D6-0A0960B5D808}">
          <p14:sldIdLst>
            <p14:sldId id="257"/>
            <p14:sldId id="28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7B947-6C53-4209-B712-EC6407389D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220DF3-56A3-4966-A8F7-ED4049BA3060}">
      <dgm:prSet phldrT="[Texto]" custT="1"/>
      <dgm:spPr/>
      <dgm:t>
        <a:bodyPr/>
        <a:lstStyle/>
        <a:p>
          <a:r>
            <a:rPr lang="es-ES" sz="2800" b="1" dirty="0"/>
            <a:t>COMPARTIENDO</a:t>
          </a:r>
        </a:p>
      </dgm:t>
    </dgm:pt>
    <dgm:pt modelId="{91CB427E-FA14-4081-B018-03924D40E22D}" type="parTrans" cxnId="{CA2EDCA3-2B03-4CD2-82D9-F12C0FCCC935}">
      <dgm:prSet/>
      <dgm:spPr/>
      <dgm:t>
        <a:bodyPr/>
        <a:lstStyle/>
        <a:p>
          <a:endParaRPr lang="es-ES"/>
        </a:p>
      </dgm:t>
    </dgm:pt>
    <dgm:pt modelId="{C21C9DD5-DCFA-4C6B-A862-3C939C7E8642}" type="sibTrans" cxnId="{CA2EDCA3-2B03-4CD2-82D9-F12C0FCCC935}">
      <dgm:prSet/>
      <dgm:spPr/>
      <dgm:t>
        <a:bodyPr/>
        <a:lstStyle/>
        <a:p>
          <a:endParaRPr lang="es-ES"/>
        </a:p>
      </dgm:t>
    </dgm:pt>
    <dgm:pt modelId="{714F0C2B-18EF-4D47-B076-4F49D17BB39A}">
      <dgm:prSet phldrT="[Texto]"/>
      <dgm:spPr/>
      <dgm:t>
        <a:bodyPr/>
        <a:lstStyle/>
        <a:p>
          <a:r>
            <a:rPr lang="es-ES" b="1" dirty="0"/>
            <a:t>EXPERIENCIA</a:t>
          </a:r>
        </a:p>
      </dgm:t>
    </dgm:pt>
    <dgm:pt modelId="{2CFFC810-A71B-412F-AA2A-BB2F1845286E}" type="parTrans" cxnId="{8A571225-3A11-429F-97A4-44B60B870A66}">
      <dgm:prSet/>
      <dgm:spPr/>
      <dgm:t>
        <a:bodyPr/>
        <a:lstStyle/>
        <a:p>
          <a:endParaRPr lang="es-ES"/>
        </a:p>
      </dgm:t>
    </dgm:pt>
    <dgm:pt modelId="{CAC936C6-76F8-433C-BA5D-68F831E1F494}" type="sibTrans" cxnId="{8A571225-3A11-429F-97A4-44B60B870A66}">
      <dgm:prSet/>
      <dgm:spPr/>
      <dgm:t>
        <a:bodyPr/>
        <a:lstStyle/>
        <a:p>
          <a:endParaRPr lang="es-ES"/>
        </a:p>
      </dgm:t>
    </dgm:pt>
    <dgm:pt modelId="{2D47C0F5-E7CD-444B-A072-857E00DE2EE0}">
      <dgm:prSet phldrT="[Texto]"/>
      <dgm:spPr/>
      <dgm:t>
        <a:bodyPr/>
        <a:lstStyle/>
        <a:p>
          <a:r>
            <a:rPr lang="es-ES" b="1" dirty="0"/>
            <a:t>FORTALEZA</a:t>
          </a:r>
        </a:p>
      </dgm:t>
    </dgm:pt>
    <dgm:pt modelId="{4CB9538A-FCB3-4D1E-9349-1E9A79AB7955}" type="parTrans" cxnId="{1CB88D33-A731-43D1-8ADC-39268B1937A3}">
      <dgm:prSet/>
      <dgm:spPr/>
      <dgm:t>
        <a:bodyPr/>
        <a:lstStyle/>
        <a:p>
          <a:endParaRPr lang="es-ES"/>
        </a:p>
      </dgm:t>
    </dgm:pt>
    <dgm:pt modelId="{4813B2B1-3D51-446F-A93F-669532EE624E}" type="sibTrans" cxnId="{1CB88D33-A731-43D1-8ADC-39268B1937A3}">
      <dgm:prSet/>
      <dgm:spPr/>
      <dgm:t>
        <a:bodyPr/>
        <a:lstStyle/>
        <a:p>
          <a:endParaRPr lang="es-ES"/>
        </a:p>
      </dgm:t>
    </dgm:pt>
    <dgm:pt modelId="{E3416237-5FED-4D4D-8AD9-CED0E4A0CF67}">
      <dgm:prSet/>
      <dgm:spPr/>
      <dgm:t>
        <a:bodyPr/>
        <a:lstStyle/>
        <a:p>
          <a:r>
            <a:rPr lang="es-ES" b="1" dirty="0"/>
            <a:t>ESPERANZA</a:t>
          </a:r>
        </a:p>
      </dgm:t>
    </dgm:pt>
    <dgm:pt modelId="{79F4289A-CAFC-45F3-B2BC-D411587E623B}" type="parTrans" cxnId="{78D8C8A4-9ABE-4E91-BC69-9F296C1D5C75}">
      <dgm:prSet/>
      <dgm:spPr/>
      <dgm:t>
        <a:bodyPr/>
        <a:lstStyle/>
        <a:p>
          <a:endParaRPr lang="es-ES"/>
        </a:p>
      </dgm:t>
    </dgm:pt>
    <dgm:pt modelId="{BCAC4331-5D13-4111-9E05-3CA57AAA3E1D}" type="sibTrans" cxnId="{78D8C8A4-9ABE-4E91-BC69-9F296C1D5C75}">
      <dgm:prSet/>
      <dgm:spPr/>
      <dgm:t>
        <a:bodyPr/>
        <a:lstStyle/>
        <a:p>
          <a:endParaRPr lang="es-ES"/>
        </a:p>
      </dgm:t>
    </dgm:pt>
    <dgm:pt modelId="{DA436011-2EB3-4F9F-A309-DE7465043879}" type="pres">
      <dgm:prSet presAssocID="{3DA7B947-6C53-4209-B712-EC6407389D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26C24C4-63BD-4940-9F73-691D709DAB46}" type="pres">
      <dgm:prSet presAssocID="{F6220DF3-56A3-4966-A8F7-ED4049BA3060}" presName="hierRoot1" presStyleCnt="0"/>
      <dgm:spPr/>
    </dgm:pt>
    <dgm:pt modelId="{C67E2A80-B709-48A3-9B00-9F001828B787}" type="pres">
      <dgm:prSet presAssocID="{F6220DF3-56A3-4966-A8F7-ED4049BA3060}" presName="composite" presStyleCnt="0"/>
      <dgm:spPr/>
    </dgm:pt>
    <dgm:pt modelId="{98BDAFE6-6A00-4FBA-827D-6726750E030D}" type="pres">
      <dgm:prSet presAssocID="{F6220DF3-56A3-4966-A8F7-ED4049BA3060}" presName="background" presStyleLbl="node0" presStyleIdx="0" presStyleCnt="1"/>
      <dgm:spPr/>
    </dgm:pt>
    <dgm:pt modelId="{050370CE-A301-41CB-B63A-3284BDF28B70}" type="pres">
      <dgm:prSet presAssocID="{F6220DF3-56A3-4966-A8F7-ED4049BA3060}" presName="text" presStyleLbl="fgAcc0" presStyleIdx="0" presStyleCnt="1" custScaleX="150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AC011-7688-4ACE-AB3C-1620365C26AB}" type="pres">
      <dgm:prSet presAssocID="{F6220DF3-56A3-4966-A8F7-ED4049BA3060}" presName="hierChild2" presStyleCnt="0"/>
      <dgm:spPr/>
    </dgm:pt>
    <dgm:pt modelId="{857411A6-B73E-402A-BCEF-0FAE971CBFD2}" type="pres">
      <dgm:prSet presAssocID="{2CFFC810-A71B-412F-AA2A-BB2F1845286E}" presName="Name10" presStyleLbl="parChTrans1D2" presStyleIdx="0" presStyleCnt="3"/>
      <dgm:spPr/>
      <dgm:t>
        <a:bodyPr/>
        <a:lstStyle/>
        <a:p>
          <a:endParaRPr lang="es-ES"/>
        </a:p>
      </dgm:t>
    </dgm:pt>
    <dgm:pt modelId="{D616AAA2-788E-4416-8A3F-9B021D09FEE0}" type="pres">
      <dgm:prSet presAssocID="{714F0C2B-18EF-4D47-B076-4F49D17BB39A}" presName="hierRoot2" presStyleCnt="0"/>
      <dgm:spPr/>
    </dgm:pt>
    <dgm:pt modelId="{2051B49E-2DD4-4F66-9750-F0A1F08A1C78}" type="pres">
      <dgm:prSet presAssocID="{714F0C2B-18EF-4D47-B076-4F49D17BB39A}" presName="composite2" presStyleCnt="0"/>
      <dgm:spPr/>
    </dgm:pt>
    <dgm:pt modelId="{2E253F07-8DEF-445C-BC06-264F5C0C21F2}" type="pres">
      <dgm:prSet presAssocID="{714F0C2B-18EF-4D47-B076-4F49D17BB39A}" presName="background2" presStyleLbl="node2" presStyleIdx="0" presStyleCnt="3"/>
      <dgm:spPr/>
    </dgm:pt>
    <dgm:pt modelId="{7A07A2E1-0463-44A3-8282-85EE29A499CB}" type="pres">
      <dgm:prSet presAssocID="{714F0C2B-18EF-4D47-B076-4F49D17BB39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3808BF-C44F-4B0E-8D3B-FE390C1B5671}" type="pres">
      <dgm:prSet presAssocID="{714F0C2B-18EF-4D47-B076-4F49D17BB39A}" presName="hierChild3" presStyleCnt="0"/>
      <dgm:spPr/>
    </dgm:pt>
    <dgm:pt modelId="{12B27C10-7DEA-4AD2-8A6A-14FD2066567F}" type="pres">
      <dgm:prSet presAssocID="{4CB9538A-FCB3-4D1E-9349-1E9A79AB7955}" presName="Name10" presStyleLbl="parChTrans1D2" presStyleIdx="1" presStyleCnt="3"/>
      <dgm:spPr/>
      <dgm:t>
        <a:bodyPr/>
        <a:lstStyle/>
        <a:p>
          <a:endParaRPr lang="es-ES"/>
        </a:p>
      </dgm:t>
    </dgm:pt>
    <dgm:pt modelId="{9BBEF513-8BF9-49AB-BF61-E5978E86D920}" type="pres">
      <dgm:prSet presAssocID="{2D47C0F5-E7CD-444B-A072-857E00DE2EE0}" presName="hierRoot2" presStyleCnt="0"/>
      <dgm:spPr/>
    </dgm:pt>
    <dgm:pt modelId="{E5ED7D53-9163-444B-993C-5F4DC9F45FA3}" type="pres">
      <dgm:prSet presAssocID="{2D47C0F5-E7CD-444B-A072-857E00DE2EE0}" presName="composite2" presStyleCnt="0"/>
      <dgm:spPr/>
    </dgm:pt>
    <dgm:pt modelId="{8425CDA1-3319-4D33-A8B6-896C4FAD96A4}" type="pres">
      <dgm:prSet presAssocID="{2D47C0F5-E7CD-444B-A072-857E00DE2EE0}" presName="background2" presStyleLbl="node2" presStyleIdx="1" presStyleCnt="3"/>
      <dgm:spPr/>
    </dgm:pt>
    <dgm:pt modelId="{6B9275DA-5493-418A-A44F-6B50CBE4D314}" type="pres">
      <dgm:prSet presAssocID="{2D47C0F5-E7CD-444B-A072-857E00DE2EE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C2C9D-833C-4705-AFD6-0D2343655FC8}" type="pres">
      <dgm:prSet presAssocID="{2D47C0F5-E7CD-444B-A072-857E00DE2EE0}" presName="hierChild3" presStyleCnt="0"/>
      <dgm:spPr/>
    </dgm:pt>
    <dgm:pt modelId="{C39C1CEE-2744-4AED-BB06-0AE09286B252}" type="pres">
      <dgm:prSet presAssocID="{79F4289A-CAFC-45F3-B2BC-D411587E623B}" presName="Name10" presStyleLbl="parChTrans1D2" presStyleIdx="2" presStyleCnt="3"/>
      <dgm:spPr/>
      <dgm:t>
        <a:bodyPr/>
        <a:lstStyle/>
        <a:p>
          <a:endParaRPr lang="es-ES"/>
        </a:p>
      </dgm:t>
    </dgm:pt>
    <dgm:pt modelId="{9C44874A-A295-4D82-AE21-3A5F452756DE}" type="pres">
      <dgm:prSet presAssocID="{E3416237-5FED-4D4D-8AD9-CED0E4A0CF67}" presName="hierRoot2" presStyleCnt="0"/>
      <dgm:spPr/>
    </dgm:pt>
    <dgm:pt modelId="{AD3C8C95-1005-41FB-B7B3-458C100FAD23}" type="pres">
      <dgm:prSet presAssocID="{E3416237-5FED-4D4D-8AD9-CED0E4A0CF67}" presName="composite2" presStyleCnt="0"/>
      <dgm:spPr/>
    </dgm:pt>
    <dgm:pt modelId="{BDAED868-BAB7-4F4E-AF55-7C6B4B095E03}" type="pres">
      <dgm:prSet presAssocID="{E3416237-5FED-4D4D-8AD9-CED0E4A0CF67}" presName="background2" presStyleLbl="node2" presStyleIdx="2" presStyleCnt="3"/>
      <dgm:spPr/>
    </dgm:pt>
    <dgm:pt modelId="{A714BB9F-35BD-4BBC-AD58-FCAE7D6DB734}" type="pres">
      <dgm:prSet presAssocID="{E3416237-5FED-4D4D-8AD9-CED0E4A0CF6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F8B297-6EB7-4F3E-A436-8D151C164649}" type="pres">
      <dgm:prSet presAssocID="{E3416237-5FED-4D4D-8AD9-CED0E4A0CF67}" presName="hierChild3" presStyleCnt="0"/>
      <dgm:spPr/>
    </dgm:pt>
  </dgm:ptLst>
  <dgm:cxnLst>
    <dgm:cxn modelId="{186D8090-DFE1-4936-8E52-E20C59DA6631}" type="presOf" srcId="{2CFFC810-A71B-412F-AA2A-BB2F1845286E}" destId="{857411A6-B73E-402A-BCEF-0FAE971CBFD2}" srcOrd="0" destOrd="0" presId="urn:microsoft.com/office/officeart/2005/8/layout/hierarchy1"/>
    <dgm:cxn modelId="{FCB1B1FB-CE79-49E7-AA0C-71E70699C577}" type="presOf" srcId="{E3416237-5FED-4D4D-8AD9-CED0E4A0CF67}" destId="{A714BB9F-35BD-4BBC-AD58-FCAE7D6DB734}" srcOrd="0" destOrd="0" presId="urn:microsoft.com/office/officeart/2005/8/layout/hierarchy1"/>
    <dgm:cxn modelId="{6B13C33D-D4C2-405A-93F4-C1B571DBB4C6}" type="presOf" srcId="{F6220DF3-56A3-4966-A8F7-ED4049BA3060}" destId="{050370CE-A301-41CB-B63A-3284BDF28B70}" srcOrd="0" destOrd="0" presId="urn:microsoft.com/office/officeart/2005/8/layout/hierarchy1"/>
    <dgm:cxn modelId="{734AC2F8-3F06-491E-997A-0AE91850E773}" type="presOf" srcId="{4CB9538A-FCB3-4D1E-9349-1E9A79AB7955}" destId="{12B27C10-7DEA-4AD2-8A6A-14FD2066567F}" srcOrd="0" destOrd="0" presId="urn:microsoft.com/office/officeart/2005/8/layout/hierarchy1"/>
    <dgm:cxn modelId="{CA2EDCA3-2B03-4CD2-82D9-F12C0FCCC935}" srcId="{3DA7B947-6C53-4209-B712-EC6407389D7A}" destId="{F6220DF3-56A3-4966-A8F7-ED4049BA3060}" srcOrd="0" destOrd="0" parTransId="{91CB427E-FA14-4081-B018-03924D40E22D}" sibTransId="{C21C9DD5-DCFA-4C6B-A862-3C939C7E8642}"/>
    <dgm:cxn modelId="{78D8C8A4-9ABE-4E91-BC69-9F296C1D5C75}" srcId="{F6220DF3-56A3-4966-A8F7-ED4049BA3060}" destId="{E3416237-5FED-4D4D-8AD9-CED0E4A0CF67}" srcOrd="2" destOrd="0" parTransId="{79F4289A-CAFC-45F3-B2BC-D411587E623B}" sibTransId="{BCAC4331-5D13-4111-9E05-3CA57AAA3E1D}"/>
    <dgm:cxn modelId="{379FA569-4272-453C-A649-FA182AE9473E}" type="presOf" srcId="{2D47C0F5-E7CD-444B-A072-857E00DE2EE0}" destId="{6B9275DA-5493-418A-A44F-6B50CBE4D314}" srcOrd="0" destOrd="0" presId="urn:microsoft.com/office/officeart/2005/8/layout/hierarchy1"/>
    <dgm:cxn modelId="{B6613D86-BA3C-4F95-B757-79E11509E4F3}" type="presOf" srcId="{79F4289A-CAFC-45F3-B2BC-D411587E623B}" destId="{C39C1CEE-2744-4AED-BB06-0AE09286B252}" srcOrd="0" destOrd="0" presId="urn:microsoft.com/office/officeart/2005/8/layout/hierarchy1"/>
    <dgm:cxn modelId="{8A571225-3A11-429F-97A4-44B60B870A66}" srcId="{F6220DF3-56A3-4966-A8F7-ED4049BA3060}" destId="{714F0C2B-18EF-4D47-B076-4F49D17BB39A}" srcOrd="0" destOrd="0" parTransId="{2CFFC810-A71B-412F-AA2A-BB2F1845286E}" sibTransId="{CAC936C6-76F8-433C-BA5D-68F831E1F494}"/>
    <dgm:cxn modelId="{1CB88D33-A731-43D1-8ADC-39268B1937A3}" srcId="{F6220DF3-56A3-4966-A8F7-ED4049BA3060}" destId="{2D47C0F5-E7CD-444B-A072-857E00DE2EE0}" srcOrd="1" destOrd="0" parTransId="{4CB9538A-FCB3-4D1E-9349-1E9A79AB7955}" sibTransId="{4813B2B1-3D51-446F-A93F-669532EE624E}"/>
    <dgm:cxn modelId="{6BB06B90-BE26-45D3-86CD-01D1FABA0A8D}" type="presOf" srcId="{3DA7B947-6C53-4209-B712-EC6407389D7A}" destId="{DA436011-2EB3-4F9F-A309-DE7465043879}" srcOrd="0" destOrd="0" presId="urn:microsoft.com/office/officeart/2005/8/layout/hierarchy1"/>
    <dgm:cxn modelId="{45751CE1-35AB-4473-95C9-A9858F9D6582}" type="presOf" srcId="{714F0C2B-18EF-4D47-B076-4F49D17BB39A}" destId="{7A07A2E1-0463-44A3-8282-85EE29A499CB}" srcOrd="0" destOrd="0" presId="urn:microsoft.com/office/officeart/2005/8/layout/hierarchy1"/>
    <dgm:cxn modelId="{7CA41FB7-080B-4188-979E-A24AC6EC7319}" type="presParOf" srcId="{DA436011-2EB3-4F9F-A309-DE7465043879}" destId="{A26C24C4-63BD-4940-9F73-691D709DAB46}" srcOrd="0" destOrd="0" presId="urn:microsoft.com/office/officeart/2005/8/layout/hierarchy1"/>
    <dgm:cxn modelId="{B80656A4-C2B3-45F7-BE15-AE94597121F3}" type="presParOf" srcId="{A26C24C4-63BD-4940-9F73-691D709DAB46}" destId="{C67E2A80-B709-48A3-9B00-9F001828B787}" srcOrd="0" destOrd="0" presId="urn:microsoft.com/office/officeart/2005/8/layout/hierarchy1"/>
    <dgm:cxn modelId="{FED44BF0-788A-4CEF-86FA-F5CB289A3056}" type="presParOf" srcId="{C67E2A80-B709-48A3-9B00-9F001828B787}" destId="{98BDAFE6-6A00-4FBA-827D-6726750E030D}" srcOrd="0" destOrd="0" presId="urn:microsoft.com/office/officeart/2005/8/layout/hierarchy1"/>
    <dgm:cxn modelId="{BCB83420-D09D-43B2-825F-AF3311188258}" type="presParOf" srcId="{C67E2A80-B709-48A3-9B00-9F001828B787}" destId="{050370CE-A301-41CB-B63A-3284BDF28B70}" srcOrd="1" destOrd="0" presId="urn:microsoft.com/office/officeart/2005/8/layout/hierarchy1"/>
    <dgm:cxn modelId="{5CC14FBA-1E4D-4C3A-AE58-9489FD521E38}" type="presParOf" srcId="{A26C24C4-63BD-4940-9F73-691D709DAB46}" destId="{265AC011-7688-4ACE-AB3C-1620365C26AB}" srcOrd="1" destOrd="0" presId="urn:microsoft.com/office/officeart/2005/8/layout/hierarchy1"/>
    <dgm:cxn modelId="{458FF325-D1C0-457E-890C-2501AE32C54C}" type="presParOf" srcId="{265AC011-7688-4ACE-AB3C-1620365C26AB}" destId="{857411A6-B73E-402A-BCEF-0FAE971CBFD2}" srcOrd="0" destOrd="0" presId="urn:microsoft.com/office/officeart/2005/8/layout/hierarchy1"/>
    <dgm:cxn modelId="{656B83BC-5FC0-4451-A11C-95EB99A520DF}" type="presParOf" srcId="{265AC011-7688-4ACE-AB3C-1620365C26AB}" destId="{D616AAA2-788E-4416-8A3F-9B021D09FEE0}" srcOrd="1" destOrd="0" presId="urn:microsoft.com/office/officeart/2005/8/layout/hierarchy1"/>
    <dgm:cxn modelId="{48589936-2708-4031-80FF-710F59325558}" type="presParOf" srcId="{D616AAA2-788E-4416-8A3F-9B021D09FEE0}" destId="{2051B49E-2DD4-4F66-9750-F0A1F08A1C78}" srcOrd="0" destOrd="0" presId="urn:microsoft.com/office/officeart/2005/8/layout/hierarchy1"/>
    <dgm:cxn modelId="{B4F9A3E7-A84B-4EE8-A94D-E0C9152275F8}" type="presParOf" srcId="{2051B49E-2DD4-4F66-9750-F0A1F08A1C78}" destId="{2E253F07-8DEF-445C-BC06-264F5C0C21F2}" srcOrd="0" destOrd="0" presId="urn:microsoft.com/office/officeart/2005/8/layout/hierarchy1"/>
    <dgm:cxn modelId="{58BC079A-D4B1-49FD-B164-3EC6C7D5A50F}" type="presParOf" srcId="{2051B49E-2DD4-4F66-9750-F0A1F08A1C78}" destId="{7A07A2E1-0463-44A3-8282-85EE29A499CB}" srcOrd="1" destOrd="0" presId="urn:microsoft.com/office/officeart/2005/8/layout/hierarchy1"/>
    <dgm:cxn modelId="{4F6D79D4-EBC7-4E9F-8445-3B42857358D9}" type="presParOf" srcId="{D616AAA2-788E-4416-8A3F-9B021D09FEE0}" destId="{A03808BF-C44F-4B0E-8D3B-FE390C1B5671}" srcOrd="1" destOrd="0" presId="urn:microsoft.com/office/officeart/2005/8/layout/hierarchy1"/>
    <dgm:cxn modelId="{72BB0A28-EE75-4753-B583-D2ABF918C07F}" type="presParOf" srcId="{265AC011-7688-4ACE-AB3C-1620365C26AB}" destId="{12B27C10-7DEA-4AD2-8A6A-14FD2066567F}" srcOrd="2" destOrd="0" presId="urn:microsoft.com/office/officeart/2005/8/layout/hierarchy1"/>
    <dgm:cxn modelId="{4F832C2E-AB55-4481-B4B9-C0C79BFD3857}" type="presParOf" srcId="{265AC011-7688-4ACE-AB3C-1620365C26AB}" destId="{9BBEF513-8BF9-49AB-BF61-E5978E86D920}" srcOrd="3" destOrd="0" presId="urn:microsoft.com/office/officeart/2005/8/layout/hierarchy1"/>
    <dgm:cxn modelId="{2404B039-2B9E-4951-8069-C0E39E9A3D47}" type="presParOf" srcId="{9BBEF513-8BF9-49AB-BF61-E5978E86D920}" destId="{E5ED7D53-9163-444B-993C-5F4DC9F45FA3}" srcOrd="0" destOrd="0" presId="urn:microsoft.com/office/officeart/2005/8/layout/hierarchy1"/>
    <dgm:cxn modelId="{2FF9E5D3-70B5-46CB-9DE0-0B38B8A18E0F}" type="presParOf" srcId="{E5ED7D53-9163-444B-993C-5F4DC9F45FA3}" destId="{8425CDA1-3319-4D33-A8B6-896C4FAD96A4}" srcOrd="0" destOrd="0" presId="urn:microsoft.com/office/officeart/2005/8/layout/hierarchy1"/>
    <dgm:cxn modelId="{27D08FFF-23F8-4E91-A37E-F106D692C7A6}" type="presParOf" srcId="{E5ED7D53-9163-444B-993C-5F4DC9F45FA3}" destId="{6B9275DA-5493-418A-A44F-6B50CBE4D314}" srcOrd="1" destOrd="0" presId="urn:microsoft.com/office/officeart/2005/8/layout/hierarchy1"/>
    <dgm:cxn modelId="{2E80FDA9-4F16-4981-A885-44E12943D163}" type="presParOf" srcId="{9BBEF513-8BF9-49AB-BF61-E5978E86D920}" destId="{70CC2C9D-833C-4705-AFD6-0D2343655FC8}" srcOrd="1" destOrd="0" presId="urn:microsoft.com/office/officeart/2005/8/layout/hierarchy1"/>
    <dgm:cxn modelId="{44903082-FC3A-4B01-84AF-D52E11D6EE57}" type="presParOf" srcId="{265AC011-7688-4ACE-AB3C-1620365C26AB}" destId="{C39C1CEE-2744-4AED-BB06-0AE09286B252}" srcOrd="4" destOrd="0" presId="urn:microsoft.com/office/officeart/2005/8/layout/hierarchy1"/>
    <dgm:cxn modelId="{1CBDDD98-0A50-4A2D-B919-056A3D8CB0DD}" type="presParOf" srcId="{265AC011-7688-4ACE-AB3C-1620365C26AB}" destId="{9C44874A-A295-4D82-AE21-3A5F452756DE}" srcOrd="5" destOrd="0" presId="urn:microsoft.com/office/officeart/2005/8/layout/hierarchy1"/>
    <dgm:cxn modelId="{9803DB08-8C23-4563-A611-A3036427E1C7}" type="presParOf" srcId="{9C44874A-A295-4D82-AE21-3A5F452756DE}" destId="{AD3C8C95-1005-41FB-B7B3-458C100FAD23}" srcOrd="0" destOrd="0" presId="urn:microsoft.com/office/officeart/2005/8/layout/hierarchy1"/>
    <dgm:cxn modelId="{A094A2AE-AB70-49FC-8F92-5591DBBF88BE}" type="presParOf" srcId="{AD3C8C95-1005-41FB-B7B3-458C100FAD23}" destId="{BDAED868-BAB7-4F4E-AF55-7C6B4B095E03}" srcOrd="0" destOrd="0" presId="urn:microsoft.com/office/officeart/2005/8/layout/hierarchy1"/>
    <dgm:cxn modelId="{41DDB122-88A5-452F-98E2-B520C2111701}" type="presParOf" srcId="{AD3C8C95-1005-41FB-B7B3-458C100FAD23}" destId="{A714BB9F-35BD-4BBC-AD58-FCAE7D6DB734}" srcOrd="1" destOrd="0" presId="urn:microsoft.com/office/officeart/2005/8/layout/hierarchy1"/>
    <dgm:cxn modelId="{7DA62540-5F7E-48F5-A9C1-E6C0A258B361}" type="presParOf" srcId="{9C44874A-A295-4D82-AE21-3A5F452756DE}" destId="{71F8B297-6EB7-4F3E-A436-8D151C1646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6A0B5-B7F4-403B-8DDD-36C383B821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3CB9A4-D69C-4BC0-9705-EDD90EE3497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800" b="1" dirty="0">
              <a:solidFill>
                <a:schemeClr val="tx1"/>
              </a:solidFill>
            </a:rPr>
            <a:t>1</a:t>
          </a:r>
          <a:r>
            <a:rPr lang="es-ES" sz="2000" b="1" dirty="0">
              <a:solidFill>
                <a:schemeClr val="tx1"/>
              </a:solidFill>
            </a:rPr>
            <a:t>. </a:t>
          </a:r>
          <a:r>
            <a:rPr lang="es-ES" sz="2000" b="1" i="0" dirty="0">
              <a:solidFill>
                <a:schemeClr val="tx1"/>
              </a:solidFill>
              <a:latin typeface="Agency FB" panose="020B0503020202020204" pitchFamily="34" charset="0"/>
            </a:rPr>
            <a:t> Se comparten experiencias y se aprende a aplicar el programa de Al-</a:t>
          </a:r>
          <a:r>
            <a:rPr lang="es-ES" sz="2000" b="1" i="0" dirty="0" err="1">
              <a:solidFill>
                <a:schemeClr val="tx1"/>
              </a:solidFill>
              <a:latin typeface="Agency FB" panose="020B0503020202020204" pitchFamily="34" charset="0"/>
            </a:rPr>
            <a:t>Anon</a:t>
          </a:r>
          <a:r>
            <a:rPr lang="es-ES" sz="2000" b="1" i="0" dirty="0">
              <a:solidFill>
                <a:schemeClr val="tx1"/>
              </a:solidFill>
              <a:latin typeface="Agency FB" panose="020B0503020202020204" pitchFamily="34" charset="0"/>
            </a:rPr>
            <a:t> a las situaciones de cada uno de ellos en particular. </a:t>
          </a:r>
        </a:p>
      </dgm:t>
    </dgm:pt>
    <dgm:pt modelId="{F01DE0ED-117E-4E34-B7C0-FA0273423CAB}" type="parTrans" cxnId="{E6E6F305-6EAB-425F-9B73-899210D7E050}">
      <dgm:prSet/>
      <dgm:spPr/>
      <dgm:t>
        <a:bodyPr/>
        <a:lstStyle/>
        <a:p>
          <a:endParaRPr lang="es-ES"/>
        </a:p>
      </dgm:t>
    </dgm:pt>
    <dgm:pt modelId="{9F386B60-7900-4AD5-AE10-9EAD56A77E28}" type="sibTrans" cxnId="{E6E6F305-6EAB-425F-9B73-899210D7E050}">
      <dgm:prSet/>
      <dgm:spPr/>
      <dgm:t>
        <a:bodyPr/>
        <a:lstStyle/>
        <a:p>
          <a:endParaRPr lang="es-ES"/>
        </a:p>
      </dgm:t>
    </dgm:pt>
    <dgm:pt modelId="{8F677D0B-2AE5-4E42-9C7B-A27913EFE33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800" b="1" i="0" dirty="0">
              <a:solidFill>
                <a:schemeClr val="tx1"/>
              </a:solidFill>
            </a:rPr>
            <a:t>2. </a:t>
          </a:r>
          <a:r>
            <a:rPr lang="es-ES" sz="2000" b="1" i="0" dirty="0">
              <a:solidFill>
                <a:schemeClr val="tx1"/>
              </a:solidFill>
              <a:latin typeface="Agency FB" panose="020B0503020202020204" pitchFamily="34" charset="0"/>
            </a:rPr>
            <a:t>Se dan cuenta de que no están solos ante los problemas a los que se enfrentan y pueden conseguir una mayor tranquilidad, ya sea que el alcohólico siga bebiendo o no.  </a:t>
          </a:r>
        </a:p>
      </dgm:t>
    </dgm:pt>
    <dgm:pt modelId="{2E675C76-23ED-41F6-8270-1727D3C2982B}" type="parTrans" cxnId="{75BE157A-02C8-4048-86F7-53B2BF9BF0A6}">
      <dgm:prSet/>
      <dgm:spPr/>
      <dgm:t>
        <a:bodyPr/>
        <a:lstStyle/>
        <a:p>
          <a:endParaRPr lang="es-ES"/>
        </a:p>
      </dgm:t>
    </dgm:pt>
    <dgm:pt modelId="{755C339E-8829-49B2-A8A2-817590E2CF46}" type="sibTrans" cxnId="{75BE157A-02C8-4048-86F7-53B2BF9BF0A6}">
      <dgm:prSet/>
      <dgm:spPr/>
      <dgm:t>
        <a:bodyPr/>
        <a:lstStyle/>
        <a:p>
          <a:endParaRPr lang="es-ES"/>
        </a:p>
      </dgm:t>
    </dgm:pt>
    <dgm:pt modelId="{CDCFFB24-2179-4FB4-9C89-EE0CF060A4A8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800" b="1" dirty="0">
              <a:solidFill>
                <a:schemeClr val="tx1"/>
              </a:solidFill>
            </a:rPr>
            <a:t>3. </a:t>
          </a:r>
          <a:r>
            <a:rPr lang="es-ES" sz="2000" b="1" i="0" dirty="0">
              <a:solidFill>
                <a:schemeClr val="tx1"/>
              </a:solidFill>
              <a:latin typeface="Agency FB" panose="020B0503020202020204" pitchFamily="34" charset="0"/>
            </a:rPr>
            <a:t>Tienen la oportunidad de obtener apoyo personal de alguien que tiene más experiencia en el programa</a:t>
          </a:r>
          <a:r>
            <a:rPr lang="es-ES" sz="2000" b="0" i="0" dirty="0">
              <a:latin typeface="Agency FB" panose="020B0503020202020204" pitchFamily="34" charset="0"/>
            </a:rPr>
            <a:t>. </a:t>
          </a:r>
        </a:p>
      </dgm:t>
    </dgm:pt>
    <dgm:pt modelId="{AC3D6AC9-7281-48BA-9E3A-B1F94E99E477}" type="parTrans" cxnId="{EE864E0C-0DBC-497D-85CD-31D96438AD28}">
      <dgm:prSet/>
      <dgm:spPr/>
      <dgm:t>
        <a:bodyPr/>
        <a:lstStyle/>
        <a:p>
          <a:endParaRPr lang="es-ES"/>
        </a:p>
      </dgm:t>
    </dgm:pt>
    <dgm:pt modelId="{8B536465-4BF0-46EF-B0B1-86A81D9817AF}" type="sibTrans" cxnId="{EE864E0C-0DBC-497D-85CD-31D96438AD28}">
      <dgm:prSet/>
      <dgm:spPr/>
      <dgm:t>
        <a:bodyPr/>
        <a:lstStyle/>
        <a:p>
          <a:endParaRPr lang="es-ES"/>
        </a:p>
      </dgm:t>
    </dgm:pt>
    <dgm:pt modelId="{EC35A913-377B-45D3-814E-B5955DAB3691}">
      <dgm:prSet/>
      <dgm:spPr>
        <a:solidFill>
          <a:schemeClr val="bg1">
            <a:alpha val="9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es-ES" dirty="0"/>
        </a:p>
      </dgm:t>
    </dgm:pt>
    <dgm:pt modelId="{B4DCDFE3-57C9-4788-9724-F34A614016BF}" type="parTrans" cxnId="{FE3FE0C8-8BA4-4BC9-8403-345912FFB9D2}">
      <dgm:prSet/>
      <dgm:spPr/>
      <dgm:t>
        <a:bodyPr/>
        <a:lstStyle/>
        <a:p>
          <a:endParaRPr lang="es-ES"/>
        </a:p>
      </dgm:t>
    </dgm:pt>
    <dgm:pt modelId="{C91A4293-58A9-4742-B2E4-C8C54313E219}" type="sibTrans" cxnId="{FE3FE0C8-8BA4-4BC9-8403-345912FFB9D2}">
      <dgm:prSet/>
      <dgm:spPr/>
      <dgm:t>
        <a:bodyPr/>
        <a:lstStyle/>
        <a:p>
          <a:endParaRPr lang="es-ES"/>
        </a:p>
      </dgm:t>
    </dgm:pt>
    <dgm:pt modelId="{71B5DC9F-AC64-48FB-9ECF-69FACB0D9731}" type="pres">
      <dgm:prSet presAssocID="{89A6A0B5-B7F4-403B-8DDD-36C383B821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602DD9-5328-431D-8A6A-B51B9CB304B2}" type="pres">
      <dgm:prSet presAssocID="{CE3CB9A4-D69C-4BC0-9705-EDD90EE3497A}" presName="parentLin" presStyleCnt="0"/>
      <dgm:spPr/>
    </dgm:pt>
    <dgm:pt modelId="{2DF80D2B-D744-4FD1-89BD-9C55D1A0D3C0}" type="pres">
      <dgm:prSet presAssocID="{CE3CB9A4-D69C-4BC0-9705-EDD90EE3497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6CE0B46-B7FF-41E8-BF6A-E143E085893B}" type="pres">
      <dgm:prSet presAssocID="{CE3CB9A4-D69C-4BC0-9705-EDD90EE3497A}" presName="parentText" presStyleLbl="node1" presStyleIdx="0" presStyleCnt="3" custScaleY="297898" custLinFactNeighborX="-36155" custLinFactNeighborY="-108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94A49-668F-4973-9757-4637B7BBA372}" type="pres">
      <dgm:prSet presAssocID="{CE3CB9A4-D69C-4BC0-9705-EDD90EE3497A}" presName="negativeSpace" presStyleCnt="0"/>
      <dgm:spPr/>
    </dgm:pt>
    <dgm:pt modelId="{9FA9E83C-A60A-4BCD-97E0-853405E2E8B1}" type="pres">
      <dgm:prSet presAssocID="{CE3CB9A4-D69C-4BC0-9705-EDD90EE3497A}" presName="childText" presStyleLbl="conFgAcc1" presStyleIdx="0" presStyleCnt="3" custScaleX="100000" custScaleY="152603" custLinFactY="-6092" custLinFactNeighborX="4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636A4-D571-47E5-BD24-FFE867536885}" type="pres">
      <dgm:prSet presAssocID="{9F386B60-7900-4AD5-AE10-9EAD56A77E28}" presName="spaceBetweenRectangles" presStyleCnt="0"/>
      <dgm:spPr/>
    </dgm:pt>
    <dgm:pt modelId="{C37D40D9-A606-4AAD-AF74-1AC3EB779D62}" type="pres">
      <dgm:prSet presAssocID="{8F677D0B-2AE5-4E42-9C7B-A27913EFE33D}" presName="parentLin" presStyleCnt="0"/>
      <dgm:spPr/>
    </dgm:pt>
    <dgm:pt modelId="{6875F840-9FDD-45F6-AB17-57EC9D8BA709}" type="pres">
      <dgm:prSet presAssocID="{8F677D0B-2AE5-4E42-9C7B-A27913EFE33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6555B36-679D-4C72-BA51-0F8320A575C4}" type="pres">
      <dgm:prSet presAssocID="{8F677D0B-2AE5-4E42-9C7B-A27913EFE33D}" presName="parentText" presStyleLbl="node1" presStyleIdx="1" presStyleCnt="3" custScaleY="397307" custLinFactNeighborX="-36155" custLinFactNeighborY="-192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083C1-6C48-4E6A-888D-DE46543C7DA8}" type="pres">
      <dgm:prSet presAssocID="{8F677D0B-2AE5-4E42-9C7B-A27913EFE33D}" presName="negativeSpace" presStyleCnt="0"/>
      <dgm:spPr/>
    </dgm:pt>
    <dgm:pt modelId="{E3F28A3B-EE8B-4BFA-8A1B-333E49066219}" type="pres">
      <dgm:prSet presAssocID="{8F677D0B-2AE5-4E42-9C7B-A27913EFE33D}" presName="childText" presStyleLbl="conFgAcc1" presStyleIdx="1" presStyleCnt="3" custScaleY="14506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5101E62F-ACA4-459F-A91A-CC35D4488E52}" type="pres">
      <dgm:prSet presAssocID="{755C339E-8829-49B2-A8A2-817590E2CF46}" presName="spaceBetweenRectangles" presStyleCnt="0"/>
      <dgm:spPr/>
    </dgm:pt>
    <dgm:pt modelId="{743C9046-AC10-4CB8-BC22-E42102B19B85}" type="pres">
      <dgm:prSet presAssocID="{CDCFFB24-2179-4FB4-9C89-EE0CF060A4A8}" presName="parentLin" presStyleCnt="0"/>
      <dgm:spPr/>
    </dgm:pt>
    <dgm:pt modelId="{882FD29D-C676-4DCE-95C9-0A5A8470DE6B}" type="pres">
      <dgm:prSet presAssocID="{CDCFFB24-2179-4FB4-9C89-EE0CF060A4A8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E35A885-37BD-4F8D-90D7-D4CE3003F683}" type="pres">
      <dgm:prSet presAssocID="{CDCFFB24-2179-4FB4-9C89-EE0CF060A4A8}" presName="parentText" presStyleLbl="node1" presStyleIdx="2" presStyleCnt="3" custScaleY="341812" custLinFactNeighborX="-361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E92916-2690-4B4B-8183-06081BF383FD}" type="pres">
      <dgm:prSet presAssocID="{CDCFFB24-2179-4FB4-9C89-EE0CF060A4A8}" presName="negativeSpace" presStyleCnt="0"/>
      <dgm:spPr/>
    </dgm:pt>
    <dgm:pt modelId="{25A538DC-B42F-4846-BA54-4986587BEB7B}" type="pres">
      <dgm:prSet presAssocID="{CDCFFB24-2179-4FB4-9C89-EE0CF060A4A8}" presName="childText" presStyleLbl="conFgAcc1" presStyleIdx="2" presStyleCnt="3" custScaleY="141905" custLinFactNeighborY="57362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2">
              <a:lumMod val="90000"/>
            </a:schemeClr>
          </a:solidFill>
        </a:ln>
      </dgm:spPr>
    </dgm:pt>
  </dgm:ptLst>
  <dgm:cxnLst>
    <dgm:cxn modelId="{C4C840AF-3B19-4F43-8C54-84B4DF2E68FD}" type="presOf" srcId="{CDCFFB24-2179-4FB4-9C89-EE0CF060A4A8}" destId="{BE35A885-37BD-4F8D-90D7-D4CE3003F683}" srcOrd="1" destOrd="0" presId="urn:microsoft.com/office/officeart/2005/8/layout/list1"/>
    <dgm:cxn modelId="{C1594383-D6A9-4B75-8AE3-A1DEEEFFB0AB}" type="presOf" srcId="{8F677D0B-2AE5-4E42-9C7B-A27913EFE33D}" destId="{6875F840-9FDD-45F6-AB17-57EC9D8BA709}" srcOrd="0" destOrd="0" presId="urn:microsoft.com/office/officeart/2005/8/layout/list1"/>
    <dgm:cxn modelId="{E6E6F305-6EAB-425F-9B73-899210D7E050}" srcId="{89A6A0B5-B7F4-403B-8DDD-36C383B82147}" destId="{CE3CB9A4-D69C-4BC0-9705-EDD90EE3497A}" srcOrd="0" destOrd="0" parTransId="{F01DE0ED-117E-4E34-B7C0-FA0273423CAB}" sibTransId="{9F386B60-7900-4AD5-AE10-9EAD56A77E28}"/>
    <dgm:cxn modelId="{8F0CB63C-3736-4D6F-8DFF-F45AD492D3E8}" type="presOf" srcId="{89A6A0B5-B7F4-403B-8DDD-36C383B82147}" destId="{71B5DC9F-AC64-48FB-9ECF-69FACB0D9731}" srcOrd="0" destOrd="0" presId="urn:microsoft.com/office/officeart/2005/8/layout/list1"/>
    <dgm:cxn modelId="{B32A9A58-C4EE-42B2-92C4-DAE9DD6656E5}" type="presOf" srcId="{8F677D0B-2AE5-4E42-9C7B-A27913EFE33D}" destId="{56555B36-679D-4C72-BA51-0F8320A575C4}" srcOrd="1" destOrd="0" presId="urn:microsoft.com/office/officeart/2005/8/layout/list1"/>
    <dgm:cxn modelId="{4E5FDD9B-0EFF-4578-8A58-1B35B110C53E}" type="presOf" srcId="{CE3CB9A4-D69C-4BC0-9705-EDD90EE3497A}" destId="{2DF80D2B-D744-4FD1-89BD-9C55D1A0D3C0}" srcOrd="0" destOrd="0" presId="urn:microsoft.com/office/officeart/2005/8/layout/list1"/>
    <dgm:cxn modelId="{75BE157A-02C8-4048-86F7-53B2BF9BF0A6}" srcId="{89A6A0B5-B7F4-403B-8DDD-36C383B82147}" destId="{8F677D0B-2AE5-4E42-9C7B-A27913EFE33D}" srcOrd="1" destOrd="0" parTransId="{2E675C76-23ED-41F6-8270-1727D3C2982B}" sibTransId="{755C339E-8829-49B2-A8A2-817590E2CF46}"/>
    <dgm:cxn modelId="{FB8E16E3-C836-4B1B-B4CD-6643D04178FF}" type="presOf" srcId="{CDCFFB24-2179-4FB4-9C89-EE0CF060A4A8}" destId="{882FD29D-C676-4DCE-95C9-0A5A8470DE6B}" srcOrd="0" destOrd="0" presId="urn:microsoft.com/office/officeart/2005/8/layout/list1"/>
    <dgm:cxn modelId="{119C426B-D08B-4E82-9713-79A5A5DAF721}" type="presOf" srcId="{CE3CB9A4-D69C-4BC0-9705-EDD90EE3497A}" destId="{D6CE0B46-B7FF-41E8-BF6A-E143E085893B}" srcOrd="1" destOrd="0" presId="urn:microsoft.com/office/officeart/2005/8/layout/list1"/>
    <dgm:cxn modelId="{EE864E0C-0DBC-497D-85CD-31D96438AD28}" srcId="{89A6A0B5-B7F4-403B-8DDD-36C383B82147}" destId="{CDCFFB24-2179-4FB4-9C89-EE0CF060A4A8}" srcOrd="2" destOrd="0" parTransId="{AC3D6AC9-7281-48BA-9E3A-B1F94E99E477}" sibTransId="{8B536465-4BF0-46EF-B0B1-86A81D9817AF}"/>
    <dgm:cxn modelId="{FE3FE0C8-8BA4-4BC9-8403-345912FFB9D2}" srcId="{CE3CB9A4-D69C-4BC0-9705-EDD90EE3497A}" destId="{EC35A913-377B-45D3-814E-B5955DAB3691}" srcOrd="0" destOrd="0" parTransId="{B4DCDFE3-57C9-4788-9724-F34A614016BF}" sibTransId="{C91A4293-58A9-4742-B2E4-C8C54313E219}"/>
    <dgm:cxn modelId="{D7BBADF2-41EF-45A7-8C11-B47C01F7CC11}" type="presOf" srcId="{EC35A913-377B-45D3-814E-B5955DAB3691}" destId="{9FA9E83C-A60A-4BCD-97E0-853405E2E8B1}" srcOrd="0" destOrd="0" presId="urn:microsoft.com/office/officeart/2005/8/layout/list1"/>
    <dgm:cxn modelId="{DAD3AD1F-A321-4A48-A2AE-73D6ED29B708}" type="presParOf" srcId="{71B5DC9F-AC64-48FB-9ECF-69FACB0D9731}" destId="{AD602DD9-5328-431D-8A6A-B51B9CB304B2}" srcOrd="0" destOrd="0" presId="urn:microsoft.com/office/officeart/2005/8/layout/list1"/>
    <dgm:cxn modelId="{C4586223-B8B6-4F50-85AF-3791AB00C9FA}" type="presParOf" srcId="{AD602DD9-5328-431D-8A6A-B51B9CB304B2}" destId="{2DF80D2B-D744-4FD1-89BD-9C55D1A0D3C0}" srcOrd="0" destOrd="0" presId="urn:microsoft.com/office/officeart/2005/8/layout/list1"/>
    <dgm:cxn modelId="{2C9CA737-91EB-4551-9D9B-D66D91BAD5C1}" type="presParOf" srcId="{AD602DD9-5328-431D-8A6A-B51B9CB304B2}" destId="{D6CE0B46-B7FF-41E8-BF6A-E143E085893B}" srcOrd="1" destOrd="0" presId="urn:microsoft.com/office/officeart/2005/8/layout/list1"/>
    <dgm:cxn modelId="{E389E0D9-4498-4F18-8D1B-D1E18640927E}" type="presParOf" srcId="{71B5DC9F-AC64-48FB-9ECF-69FACB0D9731}" destId="{F4194A49-668F-4973-9757-4637B7BBA372}" srcOrd="1" destOrd="0" presId="urn:microsoft.com/office/officeart/2005/8/layout/list1"/>
    <dgm:cxn modelId="{8E2E1775-2083-44D1-B7F3-D2B081EF23F6}" type="presParOf" srcId="{71B5DC9F-AC64-48FB-9ECF-69FACB0D9731}" destId="{9FA9E83C-A60A-4BCD-97E0-853405E2E8B1}" srcOrd="2" destOrd="0" presId="urn:microsoft.com/office/officeart/2005/8/layout/list1"/>
    <dgm:cxn modelId="{2D2A1788-FF84-436D-8980-F45ABBA28CAE}" type="presParOf" srcId="{71B5DC9F-AC64-48FB-9ECF-69FACB0D9731}" destId="{242636A4-D571-47E5-BD24-FFE867536885}" srcOrd="3" destOrd="0" presId="urn:microsoft.com/office/officeart/2005/8/layout/list1"/>
    <dgm:cxn modelId="{8C9741F4-FAA5-4B36-BA4D-452AA996B49B}" type="presParOf" srcId="{71B5DC9F-AC64-48FB-9ECF-69FACB0D9731}" destId="{C37D40D9-A606-4AAD-AF74-1AC3EB779D62}" srcOrd="4" destOrd="0" presId="urn:microsoft.com/office/officeart/2005/8/layout/list1"/>
    <dgm:cxn modelId="{03A82BD1-AC46-4160-96D0-10DB22AF4BA5}" type="presParOf" srcId="{C37D40D9-A606-4AAD-AF74-1AC3EB779D62}" destId="{6875F840-9FDD-45F6-AB17-57EC9D8BA709}" srcOrd="0" destOrd="0" presId="urn:microsoft.com/office/officeart/2005/8/layout/list1"/>
    <dgm:cxn modelId="{57AEDC32-3BD8-45C2-B4BE-3C32F49574A0}" type="presParOf" srcId="{C37D40D9-A606-4AAD-AF74-1AC3EB779D62}" destId="{56555B36-679D-4C72-BA51-0F8320A575C4}" srcOrd="1" destOrd="0" presId="urn:microsoft.com/office/officeart/2005/8/layout/list1"/>
    <dgm:cxn modelId="{E848AEBD-270A-4494-9BD0-E677C04D07A6}" type="presParOf" srcId="{71B5DC9F-AC64-48FB-9ECF-69FACB0D9731}" destId="{E28083C1-6C48-4E6A-888D-DE46543C7DA8}" srcOrd="5" destOrd="0" presId="urn:microsoft.com/office/officeart/2005/8/layout/list1"/>
    <dgm:cxn modelId="{D8BD08D8-E069-49C7-A614-3A0BD064D239}" type="presParOf" srcId="{71B5DC9F-AC64-48FB-9ECF-69FACB0D9731}" destId="{E3F28A3B-EE8B-4BFA-8A1B-333E49066219}" srcOrd="6" destOrd="0" presId="urn:microsoft.com/office/officeart/2005/8/layout/list1"/>
    <dgm:cxn modelId="{05E479E5-48CC-4DEE-8846-A04971DCDC9B}" type="presParOf" srcId="{71B5DC9F-AC64-48FB-9ECF-69FACB0D9731}" destId="{5101E62F-ACA4-459F-A91A-CC35D4488E52}" srcOrd="7" destOrd="0" presId="urn:microsoft.com/office/officeart/2005/8/layout/list1"/>
    <dgm:cxn modelId="{EF155A8D-EBE8-4388-B2CB-5D7CD2958143}" type="presParOf" srcId="{71B5DC9F-AC64-48FB-9ECF-69FACB0D9731}" destId="{743C9046-AC10-4CB8-BC22-E42102B19B85}" srcOrd="8" destOrd="0" presId="urn:microsoft.com/office/officeart/2005/8/layout/list1"/>
    <dgm:cxn modelId="{968987CE-01AA-4172-9A3F-3AFBDF1D5214}" type="presParOf" srcId="{743C9046-AC10-4CB8-BC22-E42102B19B85}" destId="{882FD29D-C676-4DCE-95C9-0A5A8470DE6B}" srcOrd="0" destOrd="0" presId="urn:microsoft.com/office/officeart/2005/8/layout/list1"/>
    <dgm:cxn modelId="{7A4E4C14-B70E-4EC4-A3EE-845D931F1063}" type="presParOf" srcId="{743C9046-AC10-4CB8-BC22-E42102B19B85}" destId="{BE35A885-37BD-4F8D-90D7-D4CE3003F683}" srcOrd="1" destOrd="0" presId="urn:microsoft.com/office/officeart/2005/8/layout/list1"/>
    <dgm:cxn modelId="{3FABB4BC-6E68-4D7A-8961-509B3DF9E757}" type="presParOf" srcId="{71B5DC9F-AC64-48FB-9ECF-69FACB0D9731}" destId="{E5E92916-2690-4B4B-8183-06081BF383FD}" srcOrd="9" destOrd="0" presId="urn:microsoft.com/office/officeart/2005/8/layout/list1"/>
    <dgm:cxn modelId="{A4C68FBB-F305-4ED4-8F57-0CF96A3F297C}" type="presParOf" srcId="{71B5DC9F-AC64-48FB-9ECF-69FACB0D9731}" destId="{25A538DC-B42F-4846-BA54-4986587BEB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C1CEE-2744-4AED-BB06-0AE09286B252}">
      <dsp:nvSpPr>
        <dsp:cNvPr id="0" name=""/>
        <dsp:cNvSpPr/>
      </dsp:nvSpPr>
      <dsp:spPr>
        <a:xfrm>
          <a:off x="3986212" y="17280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27C10-7DEA-4AD2-8A6A-14FD2066567F}">
      <dsp:nvSpPr>
        <dsp:cNvPr id="0" name=""/>
        <dsp:cNvSpPr/>
      </dsp:nvSpPr>
      <dsp:spPr>
        <a:xfrm>
          <a:off x="3940492" y="17280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411A6-B73E-402A-BCEF-0FAE971CBFD2}">
      <dsp:nvSpPr>
        <dsp:cNvPr id="0" name=""/>
        <dsp:cNvSpPr/>
      </dsp:nvSpPr>
      <dsp:spPr>
        <a:xfrm>
          <a:off x="1157287" y="17280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DAFE6-6A00-4FBA-827D-6726750E030D}">
      <dsp:nvSpPr>
        <dsp:cNvPr id="0" name=""/>
        <dsp:cNvSpPr/>
      </dsp:nvSpPr>
      <dsp:spPr>
        <a:xfrm>
          <a:off x="2242585" y="258290"/>
          <a:ext cx="3487254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70CE-A301-41CB-B63A-3284BDF28B70}">
      <dsp:nvSpPr>
        <dsp:cNvPr id="0" name=""/>
        <dsp:cNvSpPr/>
      </dsp:nvSpPr>
      <dsp:spPr>
        <a:xfrm>
          <a:off x="2499760" y="502606"/>
          <a:ext cx="3487254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COMPARTIENDO</a:t>
          </a:r>
        </a:p>
      </dsp:txBody>
      <dsp:txXfrm>
        <a:off x="2542808" y="545654"/>
        <a:ext cx="3401158" cy="1383659"/>
      </dsp:txXfrm>
    </dsp:sp>
    <dsp:sp modelId="{2E253F07-8DEF-445C-BC06-264F5C0C21F2}">
      <dsp:nvSpPr>
        <dsp:cNvPr id="0" name=""/>
        <dsp:cNvSpPr/>
      </dsp:nvSpPr>
      <dsp:spPr>
        <a:xfrm>
          <a:off x="0" y="24012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7A2E1-0463-44A3-8282-85EE29A499CB}">
      <dsp:nvSpPr>
        <dsp:cNvPr id="0" name=""/>
        <dsp:cNvSpPr/>
      </dsp:nvSpPr>
      <dsp:spPr>
        <a:xfrm>
          <a:off x="257174" y="26455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EXPERIENCIA</a:t>
          </a:r>
        </a:p>
      </dsp:txBody>
      <dsp:txXfrm>
        <a:off x="300222" y="2688565"/>
        <a:ext cx="2228479" cy="1383659"/>
      </dsp:txXfrm>
    </dsp:sp>
    <dsp:sp modelId="{8425CDA1-3319-4D33-A8B6-896C4FAD96A4}">
      <dsp:nvSpPr>
        <dsp:cNvPr id="0" name=""/>
        <dsp:cNvSpPr/>
      </dsp:nvSpPr>
      <dsp:spPr>
        <a:xfrm>
          <a:off x="2828924" y="24012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75DA-5493-418A-A44F-6B50CBE4D314}">
      <dsp:nvSpPr>
        <dsp:cNvPr id="0" name=""/>
        <dsp:cNvSpPr/>
      </dsp:nvSpPr>
      <dsp:spPr>
        <a:xfrm>
          <a:off x="3086099" y="26455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FORTALEZA</a:t>
          </a:r>
        </a:p>
      </dsp:txBody>
      <dsp:txXfrm>
        <a:off x="3129147" y="2688565"/>
        <a:ext cx="2228479" cy="1383659"/>
      </dsp:txXfrm>
    </dsp:sp>
    <dsp:sp modelId="{BDAED868-BAB7-4F4E-AF55-7C6B4B095E03}">
      <dsp:nvSpPr>
        <dsp:cNvPr id="0" name=""/>
        <dsp:cNvSpPr/>
      </dsp:nvSpPr>
      <dsp:spPr>
        <a:xfrm>
          <a:off x="5657850" y="24012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4BB9F-35BD-4BBC-AD58-FCAE7D6DB734}">
      <dsp:nvSpPr>
        <dsp:cNvPr id="0" name=""/>
        <dsp:cNvSpPr/>
      </dsp:nvSpPr>
      <dsp:spPr>
        <a:xfrm>
          <a:off x="5915024" y="26455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ESPERANZA</a:t>
          </a:r>
        </a:p>
      </dsp:txBody>
      <dsp:txXfrm>
        <a:off x="5958072" y="2688565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E83C-A60A-4BCD-97E0-853405E2E8B1}">
      <dsp:nvSpPr>
        <dsp:cNvPr id="0" name=""/>
        <dsp:cNvSpPr/>
      </dsp:nvSpPr>
      <dsp:spPr>
        <a:xfrm>
          <a:off x="0" y="898761"/>
          <a:ext cx="8626350" cy="49992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01" tIns="270764" rIns="66950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0" y="898761"/>
        <a:ext cx="8626350" cy="499927"/>
      </dsp:txXfrm>
    </dsp:sp>
    <dsp:sp modelId="{D6CE0B46-B7FF-41E8-BF6A-E143E085893B}">
      <dsp:nvSpPr>
        <dsp:cNvPr id="0" name=""/>
        <dsp:cNvSpPr/>
      </dsp:nvSpPr>
      <dsp:spPr>
        <a:xfrm>
          <a:off x="275105" y="0"/>
          <a:ext cx="6032548" cy="11432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39" tIns="0" rIns="22823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tx1"/>
              </a:solidFill>
            </a:rPr>
            <a:t>1</a:t>
          </a:r>
          <a:r>
            <a:rPr lang="es-ES" sz="2000" b="1" kern="1200" dirty="0">
              <a:solidFill>
                <a:schemeClr val="tx1"/>
              </a:solidFill>
            </a:rPr>
            <a:t>. </a:t>
          </a:r>
          <a:r>
            <a:rPr lang="es-ES" sz="2000" b="1" i="0" kern="1200" dirty="0">
              <a:solidFill>
                <a:schemeClr val="tx1"/>
              </a:solidFill>
              <a:latin typeface="Agency FB" panose="020B0503020202020204" pitchFamily="34" charset="0"/>
            </a:rPr>
            <a:t> Se comparten experiencias y se aprende a aplicar el programa de Al-</a:t>
          </a:r>
          <a:r>
            <a:rPr lang="es-ES" sz="2000" b="1" i="0" kern="1200" dirty="0" err="1">
              <a:solidFill>
                <a:schemeClr val="tx1"/>
              </a:solidFill>
              <a:latin typeface="Agency FB" panose="020B0503020202020204" pitchFamily="34" charset="0"/>
            </a:rPr>
            <a:t>Anon</a:t>
          </a:r>
          <a:r>
            <a:rPr lang="es-ES" sz="2000" b="1" i="0" kern="1200" dirty="0">
              <a:solidFill>
                <a:schemeClr val="tx1"/>
              </a:solidFill>
              <a:latin typeface="Agency FB" panose="020B0503020202020204" pitchFamily="34" charset="0"/>
            </a:rPr>
            <a:t> a las situaciones de cada uno de ellos en particular. </a:t>
          </a:r>
        </a:p>
      </dsp:txBody>
      <dsp:txXfrm>
        <a:off x="330912" y="55807"/>
        <a:ext cx="5920934" cy="1031599"/>
      </dsp:txXfrm>
    </dsp:sp>
    <dsp:sp modelId="{E3F28A3B-EE8B-4BFA-8A1B-333E49066219}">
      <dsp:nvSpPr>
        <dsp:cNvPr id="0" name=""/>
        <dsp:cNvSpPr/>
      </dsp:nvSpPr>
      <dsp:spPr>
        <a:xfrm>
          <a:off x="0" y="2891872"/>
          <a:ext cx="8626350" cy="47523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55B36-679D-4C72-BA51-0F8320A575C4}">
      <dsp:nvSpPr>
        <dsp:cNvPr id="0" name=""/>
        <dsp:cNvSpPr/>
      </dsp:nvSpPr>
      <dsp:spPr>
        <a:xfrm>
          <a:off x="275105" y="1485038"/>
          <a:ext cx="6032548" cy="152470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39" tIns="0" rIns="22823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kern="1200" dirty="0">
              <a:solidFill>
                <a:schemeClr val="tx1"/>
              </a:solidFill>
            </a:rPr>
            <a:t>2. </a:t>
          </a:r>
          <a:r>
            <a:rPr lang="es-ES" sz="2000" b="1" i="0" kern="1200" dirty="0">
              <a:solidFill>
                <a:schemeClr val="tx1"/>
              </a:solidFill>
              <a:latin typeface="Agency FB" panose="020B0503020202020204" pitchFamily="34" charset="0"/>
            </a:rPr>
            <a:t>Se dan cuenta de que no están solos ante los problemas a los que se enfrentan y pueden conseguir una mayor tranquilidad, ya sea que el alcohólico siga bebiendo o no.  </a:t>
          </a:r>
        </a:p>
      </dsp:txBody>
      <dsp:txXfrm>
        <a:off x="349535" y="1559468"/>
        <a:ext cx="5883688" cy="1375845"/>
      </dsp:txXfrm>
    </dsp:sp>
    <dsp:sp modelId="{25A538DC-B42F-4846-BA54-4986587BEB7B}">
      <dsp:nvSpPr>
        <dsp:cNvPr id="0" name=""/>
        <dsp:cNvSpPr/>
      </dsp:nvSpPr>
      <dsp:spPr>
        <a:xfrm>
          <a:off x="0" y="4594755"/>
          <a:ext cx="8626350" cy="46488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5A885-37BD-4F8D-90D7-D4CE3003F683}">
      <dsp:nvSpPr>
        <dsp:cNvPr id="0" name=""/>
        <dsp:cNvSpPr/>
      </dsp:nvSpPr>
      <dsp:spPr>
        <a:xfrm>
          <a:off x="275105" y="3437311"/>
          <a:ext cx="6032548" cy="131173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39" tIns="0" rIns="228239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tx1"/>
              </a:solidFill>
            </a:rPr>
            <a:t>3. </a:t>
          </a:r>
          <a:r>
            <a:rPr lang="es-ES" sz="2000" b="1" i="0" kern="1200" dirty="0">
              <a:solidFill>
                <a:schemeClr val="tx1"/>
              </a:solidFill>
              <a:latin typeface="Agency FB" panose="020B0503020202020204" pitchFamily="34" charset="0"/>
            </a:rPr>
            <a:t>Tienen la oportunidad de obtener apoyo personal de alguien que tiene más experiencia en el programa</a:t>
          </a:r>
          <a:r>
            <a:rPr lang="es-ES" sz="2000" b="0" i="0" kern="1200" dirty="0">
              <a:latin typeface="Agency FB" panose="020B0503020202020204" pitchFamily="34" charset="0"/>
            </a:rPr>
            <a:t>. </a:t>
          </a:r>
        </a:p>
      </dsp:txBody>
      <dsp:txXfrm>
        <a:off x="339139" y="3501345"/>
        <a:ext cx="5904480" cy="118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BDF08-5990-4C71-8F12-69EE0BCB3EF6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0241-C472-450B-AA40-8281C2E5B2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54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71AF-2682-4ED0-8858-316963D5F2E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25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71AF-2682-4ED0-8858-316963D5F2E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0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4E03AF-48E9-4D5A-A6BC-3E4B460C6889}" type="slidenum">
              <a:rPr lang="es-E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4E03AF-48E9-4D5A-A6BC-3E4B460C6889}" type="slidenum">
              <a:rPr lang="es-E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4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1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7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4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46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33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59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3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85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6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0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4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9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3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2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7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0170-E0FC-4DF5-9F8D-68ACBCAE9494}" type="datetimeFigureOut">
              <a:rPr lang="es-ES" smtClean="0"/>
              <a:pPr/>
              <a:t>13/06/2018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F843-5494-4B2E-A9B9-B7E2D61EB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7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6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F58A06-B42B-4FF5-845A-E8D3F929CDA3}" type="datetimeFigureOut">
              <a:rPr lang="es-ES" smtClean="0">
                <a:solidFill>
                  <a:srgbClr val="564B3C"/>
                </a:solidFill>
              </a:rPr>
              <a:pPr/>
              <a:t>13/06/2018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4E03AF-48E9-4D5A-A6BC-3E4B460C6889}" type="slidenum">
              <a:rPr lang="es-ES" smtClean="0">
                <a:solidFill>
                  <a:srgbClr val="564B3C"/>
                </a:solidFill>
              </a:rPr>
              <a:pPr/>
              <a:t>‹Nº›</a:t>
            </a:fld>
            <a:endParaRPr lang="es-E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18" y="1795866"/>
            <a:ext cx="8671551" cy="252028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3600" b="1" dirty="0"/>
              <a:t>Los Grupos de Familia Al-</a:t>
            </a:r>
            <a:r>
              <a:rPr lang="es-ES" sz="3600" b="1" dirty="0" err="1"/>
              <a:t>Anon</a:t>
            </a:r>
            <a:r>
              <a:rPr lang="es-ES" sz="3600" b="1" dirty="0"/>
              <a:t> se legalizaron en EEUU en 1951  </a:t>
            </a:r>
          </a:p>
          <a:p>
            <a:pPr marL="114300" indent="0" algn="ctr">
              <a:buNone/>
            </a:pPr>
            <a:r>
              <a:rPr lang="es-ES" sz="3600" b="1" dirty="0"/>
              <a:t>entre los familiares de Alcohólicos Anónimos (AA).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8822" y="4437112"/>
            <a:ext cx="8496944" cy="1584176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s-ES" sz="3200" b="1" dirty="0"/>
              <a:t>Y el primer grupo de </a:t>
            </a:r>
            <a:r>
              <a:rPr lang="es-ES" sz="3200" b="1" dirty="0" err="1"/>
              <a:t>Alateen</a:t>
            </a:r>
            <a:r>
              <a:rPr lang="es-ES" sz="3200" b="1" dirty="0"/>
              <a:t> se inició en 1957 para los hijos adolescentes de alcohólicos.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DE22271D-1270-4F7B-8308-58FA1E9C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412795"/>
            <a:ext cx="3491880" cy="1039427"/>
          </a:xfrm>
        </p:spPr>
        <p:txBody>
          <a:bodyPr>
            <a:normAutofit/>
          </a:bodyPr>
          <a:lstStyle/>
          <a:p>
            <a:r>
              <a:rPr lang="es-ES" sz="3600" dirty="0"/>
              <a:t>INICIOS…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75108D4-A874-49FF-91AA-F313133661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31153"/>
            <a:ext cx="4231581" cy="13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5478934"/>
            <a:ext cx="8486325" cy="1196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000" b="1" dirty="0">
                <a:solidFill>
                  <a:prstClr val="white"/>
                </a:solidFill>
              </a:rPr>
              <a:t>Cada año nuestra asociación es invitada por el Ministerio de Sanidad y Política Social a participar en el Congreso contra la Drogadicción que organiza la FAD </a:t>
            </a:r>
          </a:p>
          <a:p>
            <a:pPr lvl="0" algn="ctr">
              <a:defRPr/>
            </a:pPr>
            <a:r>
              <a:rPr lang="es-ES" sz="2000" b="1" dirty="0">
                <a:solidFill>
                  <a:prstClr val="white"/>
                </a:solidFill>
              </a:rPr>
              <a:t>(Fundación Ayuda contra la Drogadicción).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640" y="865244"/>
            <a:ext cx="3096344" cy="198764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269358" y="346032"/>
            <a:ext cx="4432714" cy="1218886"/>
            <a:chOff x="14639" y="260939"/>
            <a:chExt cx="3547125" cy="1278338"/>
          </a:xfrm>
        </p:grpSpPr>
        <p:sp>
          <p:nvSpPr>
            <p:cNvPr id="11" name="Rectángulo 10"/>
            <p:cNvSpPr/>
            <p:nvPr/>
          </p:nvSpPr>
          <p:spPr>
            <a:xfrm>
              <a:off x="22433" y="344982"/>
              <a:ext cx="3539331" cy="11942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14639" y="260939"/>
              <a:ext cx="3539331" cy="1194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300" b="1" kern="1200" dirty="0"/>
                <a:t>Hay cerca de 25.000 reuniones en 130 países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280504" y="1655552"/>
            <a:ext cx="4410422" cy="1128252"/>
            <a:chOff x="3811886" y="359313"/>
            <a:chExt cx="4410422" cy="1128252"/>
          </a:xfrm>
        </p:grpSpPr>
        <p:sp>
          <p:nvSpPr>
            <p:cNvPr id="17" name="Rectángulo 16"/>
            <p:cNvSpPr/>
            <p:nvPr/>
          </p:nvSpPr>
          <p:spPr>
            <a:xfrm>
              <a:off x="3811886" y="359313"/>
              <a:ext cx="4410422" cy="1128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3811886" y="359313"/>
              <a:ext cx="4410422" cy="1128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b="1" dirty="0"/>
                <a:t>Desde 1963 hay </a:t>
              </a:r>
              <a:r>
                <a:rPr lang="es-ES" sz="2300" b="1" kern="1200" dirty="0"/>
                <a:t>Grupos de Familia Al-</a:t>
              </a:r>
              <a:r>
                <a:rPr lang="es-ES" sz="2300" b="1" kern="1200" dirty="0" err="1"/>
                <a:t>Anon</a:t>
              </a:r>
              <a:r>
                <a:rPr lang="es-ES" sz="2300" b="1" kern="1200" dirty="0"/>
                <a:t> en España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588404" y="330861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El 27 de noviembre de 1984 se legalizó a nivel nacional con el número 57.702 de registro como Asociación sin ánimo de lucro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1560" y="4547665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chemeClr val="bg1"/>
                </a:solidFill>
              </a:rPr>
              <a:t>En la actualidad hay cerca de 300 grupos en toda España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449" y="2984849"/>
            <a:ext cx="1211023" cy="2388367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C73FC3B3-AF35-4FDA-9462-1CA94892AB2A}"/>
              </a:ext>
            </a:extLst>
          </p:cNvPr>
          <p:cNvSpPr txBox="1">
            <a:spLocks/>
          </p:cNvSpPr>
          <p:nvPr/>
        </p:nvSpPr>
        <p:spPr>
          <a:xfrm>
            <a:off x="8136" y="319646"/>
            <a:ext cx="4304870" cy="439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En la actualidad…</a:t>
            </a:r>
          </a:p>
        </p:txBody>
      </p:sp>
    </p:spTree>
    <p:extLst>
      <p:ext uri="{BB962C8B-B14F-4D97-AF65-F5344CB8AC3E}">
        <p14:creationId xmlns:p14="http://schemas.microsoft.com/office/powerpoint/2010/main" val="30313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464496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endParaRPr lang="es-ES" dirty="0"/>
          </a:p>
          <a:p>
            <a:pPr marL="114300" indent="0" algn="ctr">
              <a:buNone/>
            </a:pPr>
            <a:r>
              <a:rPr lang="es-ES" sz="3200" b="1" dirty="0"/>
              <a:t>En Al-</a:t>
            </a:r>
            <a:r>
              <a:rPr lang="es-ES" sz="3200" b="1" dirty="0" err="1"/>
              <a:t>Anon</a:t>
            </a:r>
            <a:r>
              <a:rPr lang="es-ES" sz="3200" b="1" dirty="0"/>
              <a:t> y </a:t>
            </a:r>
            <a:r>
              <a:rPr lang="es-ES" sz="3200" b="1" dirty="0" err="1"/>
              <a:t>Alateen</a:t>
            </a:r>
            <a:r>
              <a:rPr lang="es-ES" sz="3200" b="1" dirty="0"/>
              <a:t> se pueden encontrar  soluciones que conducen a la serenidad. </a:t>
            </a:r>
          </a:p>
          <a:p>
            <a:pPr marL="114300" indent="0" algn="ctr">
              <a:buNone/>
            </a:pPr>
            <a:endParaRPr lang="es-ES" sz="3200" b="1" dirty="0"/>
          </a:p>
          <a:p>
            <a:pPr marL="114300" indent="0" algn="ctr">
              <a:buNone/>
            </a:pPr>
            <a:r>
              <a:rPr lang="es-ES" sz="3200" b="1" dirty="0"/>
              <a:t>No importa: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b="1" dirty="0"/>
              <a:t> cuál sea la relación con la persona alcohólica.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b="1" dirty="0"/>
              <a:t> si el alcohólico aún está bebiendo o no. </a:t>
            </a:r>
          </a:p>
          <a:p>
            <a:pPr marL="114300" indent="0" algn="ctr">
              <a:buNone/>
            </a:pPr>
            <a:endParaRPr lang="es-ES" sz="2600" b="1" dirty="0"/>
          </a:p>
        </p:txBody>
      </p:sp>
      <p:sp>
        <p:nvSpPr>
          <p:cNvPr id="5" name="4 Rectángulo"/>
          <p:cNvSpPr/>
          <p:nvPr/>
        </p:nvSpPr>
        <p:spPr>
          <a:xfrm>
            <a:off x="179512" y="246675"/>
            <a:ext cx="8712968" cy="1512168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2400" b="1" dirty="0"/>
              <a:t>Cualquiera que considere que su vida ha sido afectada por la forma de beber de otra persona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91680" y="273987"/>
            <a:ext cx="5493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¿Quién asiste </a:t>
            </a:r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Al-non?</a:t>
            </a:r>
          </a:p>
        </p:txBody>
      </p:sp>
    </p:spTree>
    <p:extLst>
      <p:ext uri="{BB962C8B-B14F-4D97-AF65-F5344CB8AC3E}">
        <p14:creationId xmlns:p14="http://schemas.microsoft.com/office/powerpoint/2010/main" val="32816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OBJETIVOS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992" y="2060848"/>
            <a:ext cx="8496944" cy="41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lvl="0">
              <a:spcBef>
                <a:spcPct val="20000"/>
              </a:spcBef>
            </a:pPr>
            <a:r>
              <a:rPr lang="es-ES" sz="2800" b="1" cap="none" dirty="0">
                <a:solidFill>
                  <a:srgbClr val="564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/>
            </a:r>
            <a:br>
              <a:rPr lang="es-ES" sz="2800" b="1" cap="none" dirty="0">
                <a:solidFill>
                  <a:srgbClr val="564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r>
              <a:rPr lang="es-ES" sz="2800" b="1" cap="none" dirty="0">
                <a:solidFill>
                  <a:srgbClr val="564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El propósito de estos grupos, que se reúnen en todas las partes del mundo es: </a:t>
            </a:r>
            <a:br>
              <a:rPr lang="es-ES" sz="2800" b="1" cap="none" dirty="0">
                <a:solidFill>
                  <a:srgbClr val="564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endParaRPr lang="es-ES" sz="4000" dirty="0"/>
          </a:p>
        </p:txBody>
      </p:sp>
      <p:sp>
        <p:nvSpPr>
          <p:cNvPr id="6" name="Triángulo rectángulo 5"/>
          <p:cNvSpPr/>
          <p:nvPr/>
        </p:nvSpPr>
        <p:spPr>
          <a:xfrm rot="5400000">
            <a:off x="2730164" y="-423428"/>
            <a:ext cx="3672408" cy="8496944"/>
          </a:xfrm>
          <a:prstGeom prst="rtTriangl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riángulo rectángulo 6"/>
          <p:cNvSpPr/>
          <p:nvPr/>
        </p:nvSpPr>
        <p:spPr>
          <a:xfrm rot="16200000">
            <a:off x="2684256" y="116632"/>
            <a:ext cx="3744416" cy="8496944"/>
          </a:xfrm>
          <a:prstGeom prst="rtTriangl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98087" y="2276871"/>
            <a:ext cx="7560840" cy="21602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ayudar a los miembros de la familia </a:t>
            </a:r>
          </a:p>
          <a:p>
            <a:pPr marL="11430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del alcohólico a comprender </a:t>
            </a:r>
          </a:p>
          <a:p>
            <a:pPr marL="11430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que el alcoholismo es </a:t>
            </a:r>
          </a:p>
          <a:p>
            <a:pPr marL="11430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una enfermedad</a:t>
            </a:r>
          </a:p>
          <a:p>
            <a:pPr marL="114300" indent="0">
              <a:buNone/>
            </a:pP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069488" y="4273644"/>
            <a:ext cx="7617312" cy="190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Font typeface="Arial" pitchFamily="34" charset="0"/>
              <a:buNone/>
            </a:pPr>
            <a:r>
              <a:rPr lang="es-ES" sz="2800" b="1" dirty="0">
                <a:solidFill>
                  <a:schemeClr val="bg1"/>
                </a:solidFill>
              </a:rPr>
              <a:t>ajustar sus propias</a:t>
            </a:r>
          </a:p>
          <a:p>
            <a:pPr marL="114300" indent="0" algn="r">
              <a:buFont typeface="Arial" pitchFamily="34" charset="0"/>
              <a:buNone/>
            </a:pPr>
            <a:r>
              <a:rPr lang="es-ES" sz="2800" b="1" dirty="0">
                <a:solidFill>
                  <a:schemeClr val="bg1"/>
                </a:solidFill>
              </a:rPr>
              <a:t>actitudes en un intento para </a:t>
            </a:r>
          </a:p>
          <a:p>
            <a:pPr marL="114300" indent="0" algn="r">
              <a:buFont typeface="Arial" pitchFamily="34" charset="0"/>
              <a:buNone/>
            </a:pPr>
            <a:r>
              <a:rPr lang="es-ES" sz="2800" b="1" dirty="0">
                <a:solidFill>
                  <a:schemeClr val="bg1"/>
                </a:solidFill>
              </a:rPr>
              <a:t>llevar una vida normal ellos mismos </a:t>
            </a:r>
          </a:p>
        </p:txBody>
      </p:sp>
    </p:spTree>
    <p:extLst>
      <p:ext uri="{BB962C8B-B14F-4D97-AF65-F5344CB8AC3E}">
        <p14:creationId xmlns:p14="http://schemas.microsoft.com/office/powerpoint/2010/main" val="12840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lo hacen?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124965"/>
              </p:ext>
            </p:extLst>
          </p:nvPr>
        </p:nvGraphicFramePr>
        <p:xfrm>
          <a:off x="467544" y="1647725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410140" y="6021288"/>
            <a:ext cx="8335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 el fin de encontrar solución a </a:t>
            </a: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</a:t>
            </a:r>
            <a:r>
              <a:rPr lang="es-E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problema común</a:t>
            </a:r>
          </a:p>
        </p:txBody>
      </p:sp>
    </p:spTree>
    <p:extLst>
      <p:ext uri="{BB962C8B-B14F-4D97-AF65-F5344CB8AC3E}">
        <p14:creationId xmlns:p14="http://schemas.microsoft.com/office/powerpoint/2010/main" val="27219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Programa de recuperación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272808" cy="48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s-ES" sz="28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>Se practica un programa de recuperación, adaptado al de los Alcohólicos Anónimos.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988" y="1600198"/>
            <a:ext cx="8568952" cy="499715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2359" b="1" dirty="0"/>
              <a:t>Y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35068" y="1780200"/>
            <a:ext cx="4001856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CONTRAPONE: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6128" y="3036612"/>
            <a:ext cx="3018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a ningún tipo de tratamiento</a:t>
            </a:r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5472320" y="3036376"/>
            <a:ext cx="321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  a ninguna orientación religiosa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1223628" y="4422829"/>
            <a:ext cx="6624736" cy="727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a otros ámbitos de la vida de los miembros</a:t>
            </a:r>
            <a:endParaRPr lang="es-ES" sz="2400" dirty="0"/>
          </a:p>
        </p:txBody>
      </p:sp>
      <p:sp>
        <p:nvSpPr>
          <p:cNvPr id="9" name="Flecha: hacia abajo 8"/>
          <p:cNvSpPr/>
          <p:nvPr/>
        </p:nvSpPr>
        <p:spPr>
          <a:xfrm>
            <a:off x="1693159" y="2482474"/>
            <a:ext cx="4846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echa: hacia abajo 9"/>
          <p:cNvSpPr/>
          <p:nvPr/>
        </p:nvSpPr>
        <p:spPr>
          <a:xfrm>
            <a:off x="6837244" y="2481633"/>
            <a:ext cx="4846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echa: hacia abajo 10"/>
          <p:cNvSpPr/>
          <p:nvPr/>
        </p:nvSpPr>
        <p:spPr>
          <a:xfrm>
            <a:off x="4293680" y="3869941"/>
            <a:ext cx="4846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F253EF9-3860-4FA1-A558-6BA27A488DB4}"/>
              </a:ext>
            </a:extLst>
          </p:cNvPr>
          <p:cNvSpPr/>
          <p:nvPr/>
        </p:nvSpPr>
        <p:spPr>
          <a:xfrm>
            <a:off x="768276" y="5336095"/>
            <a:ext cx="757637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000" b="1" dirty="0">
              <a:ln w="0"/>
              <a:solidFill>
                <a:schemeClr val="tx2"/>
              </a:solidFill>
            </a:endParaRPr>
          </a:p>
          <a:p>
            <a:pPr algn="ctr"/>
            <a:r>
              <a:rPr lang="es-ES" sz="2800" b="1" u="sng" dirty="0">
                <a:ln w="0"/>
                <a:solidFill>
                  <a:schemeClr val="tx2"/>
                </a:solidFill>
              </a:rPr>
              <a:t>Un cambio de actitud</a:t>
            </a:r>
            <a:r>
              <a:rPr lang="es-ES" sz="2800" b="1" dirty="0">
                <a:ln w="0"/>
                <a:solidFill>
                  <a:schemeClr val="tx2"/>
                </a:solidFill>
              </a:rPr>
              <a:t> puede ayudar a la recuperación personal.</a:t>
            </a:r>
          </a:p>
        </p:txBody>
      </p:sp>
    </p:spTree>
    <p:extLst>
      <p:ext uri="{BB962C8B-B14F-4D97-AF65-F5344CB8AC3E}">
        <p14:creationId xmlns:p14="http://schemas.microsoft.com/office/powerpoint/2010/main" val="3465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1552"/>
            <a:ext cx="3425792" cy="1039427"/>
          </a:xfrm>
        </p:spPr>
        <p:txBody>
          <a:bodyPr>
            <a:normAutofit/>
          </a:bodyPr>
          <a:lstStyle/>
          <a:p>
            <a:r>
              <a:rPr lang="es-ES" sz="4000" dirty="0"/>
              <a:t>PRINCIPIOS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04667"/>
              </p:ext>
            </p:extLst>
          </p:nvPr>
        </p:nvGraphicFramePr>
        <p:xfrm>
          <a:off x="426128" y="1700808"/>
          <a:ext cx="846635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352">
                  <a:extLst>
                    <a:ext uri="{9D8B030D-6E8A-4147-A177-3AD203B41FA5}">
                      <a16:colId xmlns:a16="http://schemas.microsoft.com/office/drawing/2014/main" xmlns="" val="3594094628"/>
                    </a:ext>
                  </a:extLst>
                </a:gridCol>
              </a:tblGrid>
              <a:tr h="459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Los Grupos de Familia Al-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Anon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Alateen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: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59288"/>
                  </a:ext>
                </a:extLst>
              </a:tr>
              <a:tr h="459444">
                <a:tc>
                  <a:txBody>
                    <a:bodyPr/>
                    <a:lstStyle/>
                    <a:p>
                      <a:r>
                        <a:rPr lang="es-ES" b="1" dirty="0"/>
                        <a:t>Son Anónimos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4686885"/>
                  </a:ext>
                </a:extLst>
              </a:tr>
              <a:tr h="459444">
                <a:tc>
                  <a:txBody>
                    <a:bodyPr/>
                    <a:lstStyle/>
                    <a:p>
                      <a:r>
                        <a:rPr lang="es-ES" b="1" dirty="0"/>
                        <a:t>No hacen seguimiento individual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904893"/>
                  </a:ext>
                </a:extLst>
              </a:tr>
              <a:tr h="793014">
                <a:tc>
                  <a:txBody>
                    <a:bodyPr/>
                    <a:lstStyle/>
                    <a:p>
                      <a:r>
                        <a:rPr lang="es-ES" b="1" dirty="0"/>
                        <a:t>No tienen afiliación con ninguna religión, partido político, organización ni institución, pública o privada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025963"/>
                  </a:ext>
                </a:extLst>
              </a:tr>
              <a:tr h="459444">
                <a:tc>
                  <a:txBody>
                    <a:bodyPr/>
                    <a:lstStyle/>
                    <a:p>
                      <a:r>
                        <a:rPr lang="es-ES" b="1" dirty="0"/>
                        <a:t>No toman parte en polémicas; no defienden ni combaten ninguna causa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504430"/>
                  </a:ext>
                </a:extLst>
              </a:tr>
              <a:tr h="1132877">
                <a:tc>
                  <a:txBody>
                    <a:bodyPr/>
                    <a:lstStyle/>
                    <a:p>
                      <a:r>
                        <a:rPr lang="es-ES" b="1" dirty="0"/>
                        <a:t>No cobran cuotas ni aceptan donaciones externas. Se mantienen exclusivamente con las aportaciones voluntarias y anónimas de sus miembros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7926142"/>
                  </a:ext>
                </a:extLst>
              </a:tr>
              <a:tr h="1132877">
                <a:tc>
                  <a:txBody>
                    <a:bodyPr/>
                    <a:lstStyle/>
                    <a:p>
                      <a:r>
                        <a:rPr lang="es-ES" b="1" dirty="0"/>
                        <a:t>El único requisito para ser miembro es considerar que su vida ha sido profundamente afectada por el comportamiento de un pariente o amigo alcohólico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02861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8574F1-79E6-4E19-A98A-965CF0C7A4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48182"/>
            <a:ext cx="1965800" cy="12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LOS ALCOHÓLICOS AFECTAN A SUS FAMILIARES Y AMIGOS?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552" y="1628857"/>
            <a:ext cx="82365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2857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Los familiares y amigos </a:t>
            </a:r>
          </a:p>
          <a:p>
            <a:pPr algn="ctr"/>
            <a:r>
              <a:rPr lang="es-ES" sz="4800" b="1" cap="none" spc="0" dirty="0">
                <a:ln w="2857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también pueden enfermar.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A2E6983-12CD-4EC2-9CCB-6C1633A161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099" y="3343597"/>
            <a:ext cx="5820730" cy="30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SPOT-HIELO">
            <a:hlinkClick r:id="" action="ppaction://media"/>
            <a:extLst>
              <a:ext uri="{FF2B5EF4-FFF2-40B4-BE49-F238E27FC236}">
                <a16:creationId xmlns:a16="http://schemas.microsoft.com/office/drawing/2014/main" xmlns="" id="{1A4A21B6-22D7-42AC-9F70-9071139A4A7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779" y="1052736"/>
            <a:ext cx="8956441" cy="5037770"/>
          </a:xfrm>
        </p:spPr>
      </p:pic>
    </p:spTree>
    <p:extLst>
      <p:ext uri="{BB962C8B-B14F-4D97-AF65-F5344CB8AC3E}">
        <p14:creationId xmlns:p14="http://schemas.microsoft.com/office/powerpoint/2010/main" val="3657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9144000" cy="684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539" r="32937" b="-1"/>
          <a:stretch/>
        </p:blipFill>
        <p:spPr>
          <a:xfrm>
            <a:off x="0" y="1"/>
            <a:ext cx="4499992" cy="6841200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" name="Marcador de contenido 4"/>
          <p:cNvSpPr txBox="1">
            <a:spLocks/>
          </p:cNvSpPr>
          <p:nvPr/>
        </p:nvSpPr>
        <p:spPr>
          <a:xfrm rot="498907">
            <a:off x="3965073" y="2004590"/>
            <a:ext cx="5097314" cy="342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Los  más  </a:t>
            </a:r>
            <a:r>
              <a:rPr lang="es-ES" sz="2000" b="1" dirty="0">
                <a:solidFill>
                  <a:srgbClr val="564B3C"/>
                </a:solidFill>
              </a:rPr>
              <a:t>afectados </a:t>
            </a:r>
            <a:r>
              <a:rPr lang="es-ES" sz="2200" b="1" dirty="0">
                <a:solidFill>
                  <a:srgbClr val="564B3C"/>
                </a:solidFill>
              </a:rPr>
              <a:t> son  los  que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están, en contacto más directo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con el alcohólico, y los que se 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preocupan más por él 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quedan literalmente 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atrapados por el 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comportamiento </a:t>
            </a:r>
          </a:p>
          <a:p>
            <a:pPr marL="114300" indent="0">
              <a:buClr>
                <a:srgbClr val="93A299"/>
              </a:buClr>
              <a:buFont typeface="Arial" pitchFamily="34" charset="0"/>
              <a:buNone/>
            </a:pPr>
            <a:r>
              <a:rPr lang="es-ES" sz="2200" b="1" dirty="0">
                <a:solidFill>
                  <a:srgbClr val="564B3C"/>
                </a:solidFill>
              </a:rPr>
              <a:t>de éste.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REACCIONES…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6128" y="1700808"/>
            <a:ext cx="8106312" cy="4680520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/>
              <a:t>Reaccionan </a:t>
            </a:r>
            <a:r>
              <a:rPr lang="es-ES" dirty="0"/>
              <a:t>ante el comportamiento del alcohólico. </a:t>
            </a:r>
          </a:p>
          <a:p>
            <a:pPr marL="114300" indent="0" algn="just">
              <a:buNone/>
            </a:pPr>
            <a:endParaRPr lang="es-ES" dirty="0"/>
          </a:p>
          <a:p>
            <a:pPr algn="just"/>
            <a:r>
              <a:rPr lang="es-ES" b="1" dirty="0"/>
              <a:t>Se centran en ellos</a:t>
            </a:r>
            <a:r>
              <a:rPr lang="es-ES" dirty="0"/>
              <a:t>: lo que hacen, dónde están, cuánto beben. </a:t>
            </a:r>
          </a:p>
          <a:p>
            <a:pPr marL="114300" indent="0" algn="just">
              <a:buNone/>
            </a:pPr>
            <a:endParaRPr lang="es-ES" dirty="0"/>
          </a:p>
          <a:p>
            <a:pPr algn="just"/>
            <a:r>
              <a:rPr lang="es-ES" b="1" dirty="0"/>
              <a:t>Tratan de controlarles la bebida</a:t>
            </a:r>
            <a:r>
              <a:rPr lang="es-ES" dirty="0"/>
              <a:t>.</a:t>
            </a:r>
          </a:p>
          <a:p>
            <a:pPr marL="114300" indent="0" algn="just">
              <a:buNone/>
            </a:pPr>
            <a:r>
              <a:rPr lang="es-ES" dirty="0"/>
              <a:t> </a:t>
            </a:r>
          </a:p>
          <a:p>
            <a:pPr algn="just"/>
            <a:r>
              <a:rPr lang="es-ES" b="1" dirty="0"/>
              <a:t>Se sienten avergonzados y culpables</a:t>
            </a:r>
            <a:r>
              <a:rPr lang="es-ES" dirty="0"/>
              <a:t>, esto realmente le concierne al alcohólico. </a:t>
            </a:r>
          </a:p>
          <a:p>
            <a:pPr marL="114300" indent="0" algn="just">
              <a:buNone/>
            </a:pPr>
            <a:endParaRPr lang="es-ES" dirty="0"/>
          </a:p>
          <a:p>
            <a:pPr algn="just"/>
            <a:r>
              <a:rPr lang="es-ES" dirty="0"/>
              <a:t>Se pueden convertir tan </a:t>
            </a:r>
            <a:r>
              <a:rPr lang="es-ES" b="1" dirty="0"/>
              <a:t>adictos al alcohólico</a:t>
            </a:r>
            <a:r>
              <a:rPr lang="es-ES" dirty="0"/>
              <a:t>, como el alcohólico al alcohol. </a:t>
            </a:r>
          </a:p>
        </p:txBody>
      </p:sp>
    </p:spTree>
    <p:extLst>
      <p:ext uri="{BB962C8B-B14F-4D97-AF65-F5344CB8AC3E}">
        <p14:creationId xmlns:p14="http://schemas.microsoft.com/office/powerpoint/2010/main" val="1384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¿QUIÉNES SON LOS MIEMBROS DE </a:t>
            </a:r>
            <a:br>
              <a:rPr lang="es-ES" dirty="0"/>
            </a:br>
            <a:r>
              <a:rPr lang="es-ES" dirty="0"/>
              <a:t>AL-ANON Y ALATEEN?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125" y="1916832"/>
            <a:ext cx="8229600" cy="460851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s-ES" sz="2800" dirty="0"/>
              <a:t>Son aquellos que consideran que sus vidas han sido afectadas por la forma de beber de otra persona: </a:t>
            </a:r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r>
              <a:rPr lang="es-ES" sz="2800" dirty="0"/>
              <a:t> </a:t>
            </a:r>
            <a:r>
              <a:rPr lang="es-ES" sz="2800" b="1" dirty="0"/>
              <a:t>padres, hijos, esposos, parejas, hermanos, hermanas, otros familiares, amigos, patrones, empleados y compañeros de trabajo de los alcohólicos.</a:t>
            </a:r>
          </a:p>
        </p:txBody>
      </p:sp>
      <p:sp>
        <p:nvSpPr>
          <p:cNvPr id="4" name="Flecha: hacia abajo 3"/>
          <p:cNvSpPr/>
          <p:nvPr/>
        </p:nvSpPr>
        <p:spPr>
          <a:xfrm>
            <a:off x="4274012" y="3573016"/>
            <a:ext cx="609825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9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81" y="1844824"/>
            <a:ext cx="4032448" cy="3143405"/>
          </a:xfrm>
          <a:prstGeom prst="rect">
            <a:avLst/>
          </a:prstGeom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9C56ACF5-0E46-4CBF-AAF9-9A3A5B7D50E5}"/>
              </a:ext>
            </a:extLst>
          </p:cNvPr>
          <p:cNvSpPr txBox="1">
            <a:spLocks/>
          </p:cNvSpPr>
          <p:nvPr/>
        </p:nvSpPr>
        <p:spPr>
          <a:xfrm>
            <a:off x="4283969" y="1844824"/>
            <a:ext cx="4752528" cy="4674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/>
              <a:t>Muchos llegan a Al-</a:t>
            </a:r>
            <a:r>
              <a:rPr lang="es-ES" sz="2800" b="1" dirty="0" err="1"/>
              <a:t>Anon</a:t>
            </a:r>
            <a:r>
              <a:rPr lang="es-ES" sz="2800" b="1" dirty="0"/>
              <a:t> y </a:t>
            </a:r>
            <a:r>
              <a:rPr lang="es-ES" sz="2800" b="1" dirty="0" err="1"/>
              <a:t>Alateen</a:t>
            </a:r>
            <a:r>
              <a:rPr lang="es-ES" sz="2800" b="1" dirty="0"/>
              <a:t>: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-ES" sz="2800" b="1" dirty="0"/>
              <a:t>desesperados,  incapaces de pensar en una posibilidad de cambio. </a:t>
            </a:r>
          </a:p>
          <a:p>
            <a:pPr marL="114300" indent="0" algn="ctr">
              <a:buFont typeface="Arial" pitchFamily="34" charset="0"/>
              <a:buNone/>
            </a:pPr>
            <a:endParaRPr lang="es-ES" sz="2800" b="1" dirty="0"/>
          </a:p>
          <a:p>
            <a:pPr algn="ctr"/>
            <a:r>
              <a:rPr lang="es-ES" sz="2800" b="1" dirty="0"/>
              <a:t>Deseando que sus vidas fueran diferentes, pero nada de lo que habían hecho les había servido. 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Todos los que llegan a Al-</a:t>
            </a:r>
            <a:r>
              <a:rPr lang="es-ES" sz="2800" b="1" dirty="0" err="1"/>
              <a:t>Anon</a:t>
            </a:r>
            <a:r>
              <a:rPr lang="es-ES" sz="2800" b="1" dirty="0"/>
              <a:t> es porque quieren y necesitan ayuda.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2B1D05-C1B3-4F60-A79A-59187A1A0C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920" y="4874087"/>
            <a:ext cx="2307710" cy="17952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9EF7821-723C-47DA-9A5A-9B6F3575DCD8}"/>
              </a:ext>
            </a:extLst>
          </p:cNvPr>
          <p:cNvSpPr/>
          <p:nvPr/>
        </p:nvSpPr>
        <p:spPr>
          <a:xfrm>
            <a:off x="467544" y="404664"/>
            <a:ext cx="8260672" cy="104411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No importa cuál ha sido la experiencia personal, solo se comparte un mismo vínculo.</a:t>
            </a:r>
          </a:p>
        </p:txBody>
      </p:sp>
    </p:spTree>
    <p:extLst>
      <p:ext uri="{BB962C8B-B14F-4D97-AF65-F5344CB8AC3E}">
        <p14:creationId xmlns:p14="http://schemas.microsoft.com/office/powerpoint/2010/main" val="31116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6141"/>
              </p:ext>
            </p:extLst>
          </p:nvPr>
        </p:nvGraphicFramePr>
        <p:xfrm>
          <a:off x="232505" y="1556792"/>
          <a:ext cx="8626350" cy="505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6485833" y="2602271"/>
            <a:ext cx="2373022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s-ES" sz="135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Gill Sans MT" panose="020B0502020104020203"/>
              </a:rPr>
              <a:t>COMPARTIR Y APRENDER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606134" y="4547330"/>
            <a:ext cx="2132421" cy="31547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s-ES" sz="16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Gill Sans MT" panose="020B0502020104020203"/>
              </a:rPr>
              <a:t>NO MÁS SOLEDAD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27674" y="6237312"/>
            <a:ext cx="2130263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s-ES" sz="16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Gill Sans MT" panose="020B0502020104020203"/>
              </a:rPr>
              <a:t>APOYO PERSONAL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64695" y="365141"/>
            <a:ext cx="7361969" cy="935400"/>
          </a:xfrm>
        </p:spPr>
        <p:txBody>
          <a:bodyPr>
            <a:normAutofit/>
          </a:bodyPr>
          <a:lstStyle/>
          <a:p>
            <a:r>
              <a:rPr lang="es-ES" sz="3500" spc="0" dirty="0">
                <a:solidFill>
                  <a:srgbClr val="93A299">
                    <a:lumMod val="75000"/>
                  </a:srgbClr>
                </a:solidFill>
                <a:latin typeface="Book Antiqua"/>
              </a:rPr>
              <a:t>¿CÓMO AYUDA AL-ANON?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0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640960" cy="1039427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¿POR QUÉ ES IMPORTANTE QUE los profesionales CONOZCAN al-</a:t>
            </a:r>
            <a:r>
              <a:rPr lang="es-ES" sz="2800" dirty="0" err="1"/>
              <a:t>anon</a:t>
            </a:r>
            <a:r>
              <a:rPr lang="es-ES" sz="2800" dirty="0"/>
              <a:t> y </a:t>
            </a:r>
            <a:r>
              <a:rPr lang="es-ES" sz="2800" dirty="0" err="1"/>
              <a:t>alateen</a:t>
            </a:r>
            <a:r>
              <a:rPr lang="es-ES" sz="2800" dirty="0"/>
              <a:t>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6096" y="1844824"/>
            <a:ext cx="3335140" cy="250135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DAE7CE0-0A41-4328-A12F-3D28A8C458BD}"/>
              </a:ext>
            </a:extLst>
          </p:cNvPr>
          <p:cNvSpPr/>
          <p:nvPr/>
        </p:nvSpPr>
        <p:spPr>
          <a:xfrm>
            <a:off x="120290" y="1700808"/>
            <a:ext cx="518227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Algunos profesionales de la salud actualmente piensan que Al-</a:t>
            </a:r>
            <a:r>
              <a:rPr kumimoji="0" lang="es-ES" sz="3200" b="1" i="0" u="none" strike="noStrike" kern="1200" cap="none" spc="0" normalizeH="0" baseline="0" noProof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Anon</a:t>
            </a:r>
            <a:r>
              <a:rPr kumimoji="0" lang="es-ES" sz="3200" b="1" i="0" u="none" strike="noStrike" kern="120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puede ser un buen complemento ya que han observado que los pacientes mejoran considerablemente al asistir a las reuniones de Al-</a:t>
            </a:r>
            <a:r>
              <a:rPr kumimoji="0" lang="es-ES" sz="3200" b="1" i="0" u="none" strike="noStrike" kern="1200" cap="none" spc="0" normalizeH="0" baseline="0" noProof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Anon</a:t>
            </a:r>
            <a:r>
              <a:rPr kumimoji="0" lang="es-ES" sz="3200" b="1" i="0" u="none" strike="noStrike" kern="120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xmlns="" id="{64F2BF64-DA22-4402-87CE-6AD7D14EA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4639" y="4221901"/>
            <a:ext cx="3058054" cy="22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668" y="404664"/>
            <a:ext cx="8260672" cy="932396"/>
          </a:xfrm>
        </p:spPr>
        <p:txBody>
          <a:bodyPr>
            <a:normAutofit fontScale="90000"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ES" sz="24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es-ES" sz="36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>www.al-anonespana.org</a:t>
            </a:r>
            <a:br>
              <a:rPr lang="es-ES" sz="3600" b="1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es-ES" sz="36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s-ES" sz="36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752600"/>
            <a:ext cx="7704856" cy="46287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Podrán encontrar información complementaria para conocer mejor lo que hace Al-</a:t>
            </a:r>
            <a:r>
              <a:rPr lang="es-ES" dirty="0" err="1"/>
              <a:t>Anon</a:t>
            </a:r>
            <a:r>
              <a:rPr lang="es-ES" dirty="0"/>
              <a:t> y </a:t>
            </a:r>
            <a:r>
              <a:rPr lang="es-ES" dirty="0" err="1"/>
              <a:t>Alateen</a:t>
            </a:r>
            <a:r>
              <a:rPr lang="es-ES" dirty="0"/>
              <a:t> visitando nuestra web. </a:t>
            </a:r>
          </a:p>
          <a:p>
            <a:pPr marL="11430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También podrán escuchar en primera persona las experiencias de familiares o de profesionales.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Pueden concretar una entrevista o asistir a una reunión abierta informativa que se realizan periódicamente a nivel nacional. </a:t>
            </a:r>
          </a:p>
        </p:txBody>
      </p:sp>
    </p:spTree>
    <p:extLst>
      <p:ext uri="{BB962C8B-B14F-4D97-AF65-F5344CB8AC3E}">
        <p14:creationId xmlns:p14="http://schemas.microsoft.com/office/powerpoint/2010/main" val="9122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64444"/>
          </a:xfrm>
        </p:spPr>
        <p:txBody>
          <a:bodyPr>
            <a:normAutofit/>
          </a:bodyPr>
          <a:lstStyle/>
          <a:p>
            <a:r>
              <a:rPr lang="es-ES" sz="2800" dirty="0"/>
              <a:t>¿CÓMO LOCALIZAR UNA REUNIÓN?</a:t>
            </a:r>
            <a:br>
              <a:rPr lang="es-ES" sz="2800" dirty="0"/>
            </a:br>
            <a:r>
              <a:rPr lang="es-ES" sz="2800" dirty="0"/>
              <a:t>Puede contactar con nosotros en: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84475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s-ES" b="1" dirty="0"/>
          </a:p>
          <a:p>
            <a:pPr marL="114300" indent="0" algn="ctr">
              <a:buNone/>
            </a:pPr>
            <a:r>
              <a:rPr lang="es-ES" sz="2800" b="1" dirty="0"/>
              <a:t>GRUPOS DE FAMILIA AL-ANON / ALATEEN</a:t>
            </a:r>
          </a:p>
          <a:p>
            <a:pPr marL="114300" indent="0" algn="ctr">
              <a:buNone/>
            </a:pPr>
            <a:endParaRPr lang="es-ES" sz="2800" b="1" dirty="0"/>
          </a:p>
          <a:p>
            <a:pPr marL="114300" indent="0" algn="ctr">
              <a:buNone/>
            </a:pPr>
            <a:r>
              <a:rPr lang="es-ES" sz="2800" b="1" dirty="0"/>
              <a:t>Oficina de Servicios Generales / BARCELONA</a:t>
            </a:r>
          </a:p>
          <a:p>
            <a:pPr marL="114300" indent="0" algn="ctr">
              <a:buNone/>
            </a:pPr>
            <a:r>
              <a:rPr lang="es-ES" sz="2800" b="1" dirty="0"/>
              <a:t> Telf.: 93 201 21 24</a:t>
            </a:r>
          </a:p>
          <a:p>
            <a:pPr marL="114300" indent="0" algn="ctr">
              <a:buNone/>
            </a:pPr>
            <a:endParaRPr lang="es-ES" sz="2800" b="1" dirty="0"/>
          </a:p>
          <a:p>
            <a:pPr marL="114300" indent="0" algn="ctr">
              <a:buNone/>
            </a:pPr>
            <a:r>
              <a:rPr lang="es-ES" sz="2800" b="1" dirty="0"/>
              <a:t>e-mail: info@al-anonespana.org </a:t>
            </a:r>
          </a:p>
          <a:p>
            <a:pPr marL="114300" indent="0" algn="ctr">
              <a:buNone/>
            </a:pPr>
            <a:r>
              <a:rPr lang="es-ES" sz="2800" b="1" dirty="0"/>
              <a:t>web: www.al-anonespana.org</a:t>
            </a:r>
          </a:p>
        </p:txBody>
      </p:sp>
    </p:spTree>
    <p:extLst>
      <p:ext uri="{BB962C8B-B14F-4D97-AF65-F5344CB8AC3E}">
        <p14:creationId xmlns:p14="http://schemas.microsoft.com/office/powerpoint/2010/main" val="2064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2116" y="2536459"/>
            <a:ext cx="1458121" cy="1261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8511" y="2996952"/>
            <a:ext cx="745333" cy="697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756" y="3797979"/>
            <a:ext cx="2668839" cy="7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. </a:t>
            </a:r>
          </a:p>
          <a:p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4705" y="3284984"/>
            <a:ext cx="6629400" cy="1219201"/>
          </a:xfrm>
        </p:spPr>
        <p:txBody>
          <a:bodyPr/>
          <a:lstStyle/>
          <a:p>
            <a:r>
              <a:rPr lang="es-ES" b="1" dirty="0"/>
              <a:t>Grupos de familia </a:t>
            </a:r>
            <a:br>
              <a:rPr lang="es-ES" b="1" dirty="0"/>
            </a:br>
            <a:r>
              <a:rPr lang="es-ES" b="1" dirty="0"/>
              <a:t>Al-</a:t>
            </a:r>
            <a:r>
              <a:rPr lang="es-ES" b="1" dirty="0" err="1"/>
              <a:t>anon</a:t>
            </a:r>
            <a:r>
              <a:rPr lang="es-ES" b="1" dirty="0"/>
              <a:t> /</a:t>
            </a:r>
            <a:r>
              <a:rPr lang="es-ES" b="1" dirty="0" err="1"/>
              <a:t>alateen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1378496" y="5661248"/>
            <a:ext cx="5209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s-ES" sz="2400" b="1" dirty="0">
                <a:solidFill>
                  <a:prstClr val="white"/>
                </a:solidFill>
              </a:rPr>
              <a:t>e-mail: info@al-anonespana.org </a:t>
            </a:r>
          </a:p>
          <a:p>
            <a:pPr algn="ctr"/>
            <a:r>
              <a:rPr lang="es-ES" sz="2400" b="1" dirty="0">
                <a:solidFill>
                  <a:prstClr val="white"/>
                </a:solidFill>
              </a:rPr>
              <a:t>Web: www.al-anonespana.org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336" y="4369316"/>
            <a:ext cx="1224136" cy="8905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/>
          <a:srcRect l="7020" t="3679" r="5750" b="40321"/>
          <a:stretch/>
        </p:blipFill>
        <p:spPr>
          <a:xfrm>
            <a:off x="755576" y="545581"/>
            <a:ext cx="2636811" cy="19776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/>
          <a:srcRect l="33853"/>
          <a:stretch/>
        </p:blipFill>
        <p:spPr>
          <a:xfrm>
            <a:off x="3275856" y="545581"/>
            <a:ext cx="1742119" cy="1975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760" y="548238"/>
            <a:ext cx="1743607" cy="19726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5348" y="545582"/>
            <a:ext cx="1743607" cy="19752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5DEE1C6-59DD-495D-AAEE-95AE5FA39CFB}"/>
              </a:ext>
            </a:extLst>
          </p:cNvPr>
          <p:cNvSpPr/>
          <p:nvPr/>
        </p:nvSpPr>
        <p:spPr>
          <a:xfrm>
            <a:off x="887016" y="456823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es-ES" b="1" dirty="0">
                <a:solidFill>
                  <a:prstClr val="white"/>
                </a:solidFill>
              </a:rPr>
              <a:t>Oficina de Servicios Generales / BARCELONA</a:t>
            </a:r>
          </a:p>
          <a:p>
            <a:pPr marL="114300" algn="ctr"/>
            <a:r>
              <a:rPr lang="es-ES" b="1" dirty="0">
                <a:solidFill>
                  <a:prstClr val="white"/>
                </a:solidFill>
              </a:rPr>
              <a:t> Telf.: 93 201 21 24</a:t>
            </a:r>
          </a:p>
        </p:txBody>
      </p:sp>
    </p:spTree>
    <p:extLst>
      <p:ext uri="{BB962C8B-B14F-4D97-AF65-F5344CB8AC3E}">
        <p14:creationId xmlns:p14="http://schemas.microsoft.com/office/powerpoint/2010/main" val="10886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Bienvenidos a Al-</a:t>
            </a:r>
            <a:r>
              <a:rPr lang="es-ES" dirty="0" err="1"/>
              <a:t>Anon</a:t>
            </a:r>
            <a:r>
              <a:rPr lang="es-ES" dirty="0"/>
              <a:t> y </a:t>
            </a:r>
            <a:r>
              <a:rPr lang="es-ES" dirty="0" err="1"/>
              <a:t>Alateen</a:t>
            </a:r>
            <a:r>
              <a:rPr lang="es-ES" dirty="0"/>
              <a:t>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90232" y="1988840"/>
            <a:ext cx="5290211" cy="4298945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s-ES" sz="3200" b="1" dirty="0"/>
              <a:t>Desde 1951 Al-</a:t>
            </a:r>
            <a:r>
              <a:rPr lang="es-ES" sz="3200" b="1" dirty="0" err="1"/>
              <a:t>Anon</a:t>
            </a:r>
            <a:r>
              <a:rPr lang="es-ES" sz="3200" b="1" dirty="0"/>
              <a:t>, </a:t>
            </a:r>
          </a:p>
          <a:p>
            <a:pPr marL="114300" indent="0" algn="ctr">
              <a:buNone/>
            </a:pPr>
            <a:r>
              <a:rPr lang="es-ES" sz="3200" b="1" dirty="0"/>
              <a:t>que incluye a </a:t>
            </a:r>
            <a:r>
              <a:rPr lang="es-ES" sz="3200" b="1" dirty="0" err="1"/>
              <a:t>Alateen</a:t>
            </a:r>
            <a:r>
              <a:rPr lang="es-ES" sz="3200" b="1" dirty="0"/>
              <a:t> para los miembros más jóvenes, ha estado ofreciendo esperanza y ayuda a los amigos y familiares de bebedores problema</a:t>
            </a:r>
            <a:r>
              <a:rPr lang="es-ES" sz="36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5A612F-AA2A-4A65-AE12-6480C9CC54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624" y="2154390"/>
            <a:ext cx="3322608" cy="38225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63CFB5-FE17-4A8E-AF51-D2658AED8A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062" y="2154390"/>
            <a:ext cx="579170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220428"/>
          </a:xfrm>
        </p:spPr>
        <p:txBody>
          <a:bodyPr>
            <a:noAutofit/>
          </a:bodyPr>
          <a:lstStyle/>
          <a:p>
            <a:r>
              <a:rPr lang="es-ES" sz="4400" dirty="0"/>
              <a:t>el alcoholismo como </a:t>
            </a:r>
            <a:br>
              <a:rPr lang="es-ES" sz="4400" dirty="0"/>
            </a:br>
            <a:r>
              <a:rPr lang="es-ES" sz="4400" dirty="0"/>
              <a:t> enfermedad familiar</a:t>
            </a:r>
            <a:endParaRPr lang="es-ES" sz="4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1772816"/>
            <a:ext cx="3178472" cy="212148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EB7F06A-7C80-4432-9E07-4B01CF387DFB}"/>
              </a:ext>
            </a:extLst>
          </p:cNvPr>
          <p:cNvSpPr/>
          <p:nvPr/>
        </p:nvSpPr>
        <p:spPr>
          <a:xfrm>
            <a:off x="112676" y="3689408"/>
            <a:ext cx="88875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cap="none" spc="0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TODA PERSONA QUE ESTÉ EN CONTACTO CON EL ALCOHÓLICO SUFRE LOS EFECTOS DE ESTA ENFERMEDAD. </a:t>
            </a:r>
            <a:endParaRPr lang="es-ES" sz="3600" cap="none" spc="0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EAEF5E1-AFB5-499A-8BA6-1C53E7B54C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835" y="2441767"/>
            <a:ext cx="2174617" cy="14525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BF31AF3-55A6-4D9D-8BC8-9770B58B16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779358"/>
            <a:ext cx="1672405" cy="11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6439" y="2852936"/>
            <a:ext cx="8500047" cy="3672408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Se estima que cada alcohólico </a:t>
            </a:r>
          </a:p>
          <a:p>
            <a:pPr algn="ctr"/>
            <a:r>
              <a:rPr lang="es-ES" sz="4400" b="1" dirty="0"/>
              <a:t>afecta la vida de,  </a:t>
            </a:r>
          </a:p>
          <a:p>
            <a:pPr algn="ctr"/>
            <a:r>
              <a:rPr lang="es-ES" sz="4400" b="1" dirty="0"/>
              <a:t>por lo menos,  </a:t>
            </a:r>
          </a:p>
          <a:p>
            <a:pPr algn="ctr"/>
            <a:r>
              <a:rPr lang="es-ES" sz="4400" b="1" dirty="0"/>
              <a:t>cuatro personas.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488" y="260648"/>
            <a:ext cx="8743950" cy="22669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02298" y="260648"/>
            <a:ext cx="4356438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AFECTA A TODA LA FAMILIA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4D940BB-5871-47B6-9316-6BE8125F582A}"/>
              </a:ext>
            </a:extLst>
          </p:cNvPr>
          <p:cNvSpPr/>
          <p:nvPr/>
        </p:nvSpPr>
        <p:spPr>
          <a:xfrm>
            <a:off x="4300229" y="855514"/>
            <a:ext cx="45817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alcoholismo afecta </a:t>
            </a:r>
          </a:p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toda la familia</a:t>
            </a:r>
          </a:p>
        </p:txBody>
      </p:sp>
    </p:spTree>
    <p:extLst>
      <p:ext uri="{BB962C8B-B14F-4D97-AF65-F5344CB8AC3E}">
        <p14:creationId xmlns:p14="http://schemas.microsoft.com/office/powerpoint/2010/main" val="12594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0472"/>
            <a:ext cx="8260672" cy="1152128"/>
          </a:xfrm>
        </p:spPr>
        <p:txBody>
          <a:bodyPr>
            <a:noAutofit/>
          </a:bodyPr>
          <a:lstStyle/>
          <a:p>
            <a:r>
              <a:rPr lang="es-ES" sz="2400" dirty="0"/>
              <a:t>Desafortunadamente, la única persona que puede hacer que el alcohólico deje de beber, es el mismo alcohólico.</a:t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7" y="1752600"/>
            <a:ext cx="7161018" cy="4774012"/>
          </a:xfrm>
        </p:spPr>
      </p:pic>
    </p:spTree>
    <p:extLst>
      <p:ext uri="{BB962C8B-B14F-4D97-AF65-F5344CB8AC3E}">
        <p14:creationId xmlns:p14="http://schemas.microsoft.com/office/powerpoint/2010/main" val="11836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¿</a:t>
            </a:r>
            <a:r>
              <a:rPr lang="es-ES" sz="4000" dirty="0" err="1"/>
              <a:t>haN</a:t>
            </a:r>
            <a:r>
              <a:rPr lang="es-ES" sz="4000" dirty="0"/>
              <a:t> oído hablar de </a:t>
            </a:r>
            <a:br>
              <a:rPr lang="es-ES" sz="4000" dirty="0"/>
            </a:br>
            <a:r>
              <a:rPr lang="es-ES" sz="4000" dirty="0"/>
              <a:t>al-</a:t>
            </a:r>
            <a:r>
              <a:rPr lang="es-ES" sz="4000" dirty="0" err="1"/>
              <a:t>anon</a:t>
            </a:r>
            <a:r>
              <a:rPr lang="es-ES" sz="4000" dirty="0"/>
              <a:t>/</a:t>
            </a:r>
            <a:r>
              <a:rPr lang="es-ES" sz="4000" dirty="0" err="1"/>
              <a:t>alateen</a:t>
            </a:r>
            <a:r>
              <a:rPr lang="es-ES" sz="4000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664" y="1772816"/>
            <a:ext cx="8229600" cy="478951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3600" b="1" dirty="0"/>
              <a:t>Indudablemente conocen o han oído hablar de Alcohólicos Anónimos (AA) para ayudar a los alcohólicos a mantenerse sobrios.</a:t>
            </a:r>
          </a:p>
          <a:p>
            <a:pPr marL="114300" indent="0" algn="ctr">
              <a:buNone/>
            </a:pPr>
            <a:endParaRPr lang="es-ES" sz="3600" b="1" dirty="0"/>
          </a:p>
          <a:p>
            <a:pPr marL="114300" indent="0" algn="ctr">
              <a:buNone/>
            </a:pPr>
            <a:endParaRPr lang="es-ES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536924" y="5157192"/>
            <a:ext cx="8039080" cy="105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es-ES" sz="4400" b="1" dirty="0">
                <a:solidFill>
                  <a:srgbClr val="564B3C"/>
                </a:solidFill>
              </a:rPr>
              <a:t>¿Y de Al-</a:t>
            </a:r>
            <a:r>
              <a:rPr lang="es-ES" sz="4400" b="1" dirty="0" err="1">
                <a:solidFill>
                  <a:srgbClr val="564B3C"/>
                </a:solidFill>
              </a:rPr>
              <a:t>Anon</a:t>
            </a:r>
            <a:r>
              <a:rPr lang="es-ES" sz="4400" b="1" dirty="0">
                <a:solidFill>
                  <a:srgbClr val="564B3C"/>
                </a:solidFill>
              </a:rPr>
              <a:t> / </a:t>
            </a:r>
            <a:r>
              <a:rPr lang="es-ES" sz="4400" b="1" dirty="0" err="1">
                <a:solidFill>
                  <a:srgbClr val="564B3C"/>
                </a:solidFill>
              </a:rPr>
              <a:t>Alateen</a:t>
            </a:r>
            <a:r>
              <a:rPr lang="es-ES" sz="4400" b="1" dirty="0">
                <a:solidFill>
                  <a:srgbClr val="564B3C"/>
                </a:solidFill>
              </a:rPr>
              <a:t>?</a:t>
            </a:r>
          </a:p>
        </p:txBody>
      </p:sp>
      <p:sp>
        <p:nvSpPr>
          <p:cNvPr id="5" name="Flecha: hacia abajo 4"/>
          <p:cNvSpPr/>
          <p:nvPr/>
        </p:nvSpPr>
        <p:spPr>
          <a:xfrm>
            <a:off x="4160420" y="4339330"/>
            <a:ext cx="792088" cy="655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291264" cy="1148420"/>
          </a:xfrm>
        </p:spPr>
        <p:txBody>
          <a:bodyPr/>
          <a:lstStyle/>
          <a:p>
            <a:r>
              <a:rPr lang="es-ES" dirty="0"/>
              <a:t>¿Qué es al-</a:t>
            </a:r>
            <a:r>
              <a:rPr lang="es-ES" dirty="0" err="1"/>
              <a:t>anon</a:t>
            </a:r>
            <a:r>
              <a:rPr lang="es-ES" dirty="0"/>
              <a:t> / </a:t>
            </a:r>
            <a:r>
              <a:rPr lang="es-ES" dirty="0" err="1"/>
              <a:t>alateen</a:t>
            </a:r>
            <a:r>
              <a:rPr lang="es-ES" dirty="0"/>
              <a:t>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5790" y="2132856"/>
            <a:ext cx="79413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s-ES" sz="4000" b="1" dirty="0">
                <a:ln w="0"/>
                <a:solidFill>
                  <a:schemeClr val="tx2"/>
                </a:solidFill>
                <a:latin typeface="Trebuchet MS" panose="020B0603020202020204"/>
              </a:rPr>
              <a:t>Son grupos de familiares y amigos de alcohólicos unidos para resolver un problema común:</a:t>
            </a:r>
          </a:p>
          <a:p>
            <a:pPr algn="ctr" defTabSz="457200"/>
            <a:endParaRPr lang="es-ES" sz="4000" b="1" dirty="0">
              <a:ln w="0"/>
              <a:solidFill>
                <a:schemeClr val="tx2"/>
              </a:solidFill>
              <a:latin typeface="Trebuchet MS" panose="020B0603020202020204"/>
            </a:endParaRPr>
          </a:p>
          <a:p>
            <a:pPr algn="ctr" defTabSz="457200"/>
            <a:r>
              <a:rPr lang="es-ES" sz="4000" b="1" u="sng" dirty="0">
                <a:ln w="0"/>
                <a:solidFill>
                  <a:schemeClr val="tx2"/>
                </a:solidFill>
                <a:latin typeface="Trebuchet MS" panose="020B0603020202020204"/>
              </a:rPr>
              <a:t>la enfermedad del alcoholismo.</a:t>
            </a:r>
          </a:p>
        </p:txBody>
      </p:sp>
    </p:spTree>
    <p:extLst>
      <p:ext uri="{BB962C8B-B14F-4D97-AF65-F5344CB8AC3E}">
        <p14:creationId xmlns:p14="http://schemas.microsoft.com/office/powerpoint/2010/main" val="25193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 dir="in"/>
      </p:transition>
    </mc:Choice>
    <mc:Fallback xmlns="">
      <p:transition spd="slow" advClick="0" advTm="5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1011</Words>
  <Application>Microsoft Office PowerPoint</Application>
  <PresentationFormat>Presentación en pantalla (4:3)</PresentationFormat>
  <Paragraphs>139</Paragraphs>
  <Slides>28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Agency FB</vt:lpstr>
      <vt:lpstr>Arial</vt:lpstr>
      <vt:lpstr>Book Antiqua</vt:lpstr>
      <vt:lpstr>Calibri</vt:lpstr>
      <vt:lpstr>Century Gothic</vt:lpstr>
      <vt:lpstr>Gill Sans MT</vt:lpstr>
      <vt:lpstr>Trebuchet MS</vt:lpstr>
      <vt:lpstr>Wingdings</vt:lpstr>
      <vt:lpstr>Tema de Office</vt:lpstr>
      <vt:lpstr>Boticario</vt:lpstr>
      <vt:lpstr>1_Boticario</vt:lpstr>
      <vt:lpstr>Presentación de PowerPoint</vt:lpstr>
      <vt:lpstr>Presentación de PowerPoint</vt:lpstr>
      <vt:lpstr>Grupos de familia  Al-anon /alateen</vt:lpstr>
      <vt:lpstr>Bienvenidos a Al-Anon y Alateen: </vt:lpstr>
      <vt:lpstr>el alcoholismo como   enfermedad familiar</vt:lpstr>
      <vt:lpstr>Presentación de PowerPoint</vt:lpstr>
      <vt:lpstr>Desafortunadamente, la única persona que puede hacer que el alcohólico deje de beber, es el mismo alcohólico. </vt:lpstr>
      <vt:lpstr>¿haN oído hablar de  al-anon/alateen?</vt:lpstr>
      <vt:lpstr>¿Qué es al-anon / alateen?</vt:lpstr>
      <vt:lpstr>INICIOS…</vt:lpstr>
      <vt:lpstr>Presentación de PowerPoint</vt:lpstr>
      <vt:lpstr>Presentación de PowerPoint</vt:lpstr>
      <vt:lpstr>OBJETIVOS</vt:lpstr>
      <vt:lpstr> El propósito de estos grupos, que se reúnen en todas las partes del mundo es:  </vt:lpstr>
      <vt:lpstr>¿Cómo lo hacen?</vt:lpstr>
      <vt:lpstr>Programa de recuperación</vt:lpstr>
      <vt:lpstr>Se practica un programa de recuperación, adaptado al de los Alcohólicos Anónimos. </vt:lpstr>
      <vt:lpstr>PRINCIPIOS</vt:lpstr>
      <vt:lpstr>¿CÓMO LOS ALCOHÓLICOS AFECTAN A SUS FAMILIARES Y AMIGOS?</vt:lpstr>
      <vt:lpstr>Presentación de PowerPoint</vt:lpstr>
      <vt:lpstr>REACCIONES…</vt:lpstr>
      <vt:lpstr>¿QUIÉNES SON LOS MIEMBROS DE  AL-ANON Y ALATEEN?</vt:lpstr>
      <vt:lpstr>Presentación de PowerPoint</vt:lpstr>
      <vt:lpstr>¿CÓMO AYUDA AL-ANON?</vt:lpstr>
      <vt:lpstr>¿POR QUÉ ES IMPORTANTE QUE los profesionales CONOZCAN al-anon y alateen?</vt:lpstr>
      <vt:lpstr>   www.al-anonespana.org  </vt:lpstr>
      <vt:lpstr>¿CÓMO LOCALIZAR UNA REUNIÓN? Puede contactar con nosotros en: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Al-anon</dc:creator>
  <cp:lastModifiedBy>Al-Anon</cp:lastModifiedBy>
  <cp:revision>6</cp:revision>
  <dcterms:created xsi:type="dcterms:W3CDTF">2018-03-05T18:01:59Z</dcterms:created>
  <dcterms:modified xsi:type="dcterms:W3CDTF">2018-06-13T15:51:58Z</dcterms:modified>
</cp:coreProperties>
</file>