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Martel Bold" panose="020B0604020202020204" charset="0"/>
      <p:regular r:id="rId15"/>
    </p:embeddedFont>
    <p:embeddedFont>
      <p:font typeface="Martel Heavy" panose="020B0604020202020204" charset="0"/>
      <p:regular r:id="rId16"/>
    </p:embeddedFont>
    <p:embeddedFont>
      <p:font typeface="Martel Semi-Bold" panose="020B0604020202020204" charset="0"/>
      <p:regular r:id="rId17"/>
    </p:embeddedFont>
    <p:embeddedFont>
      <p:font typeface="Martel Ultra-Bold" panose="020B0604020202020204" charset="0"/>
      <p:regular r:id="rId18"/>
    </p:embeddedFont>
    <p:embeddedFont>
      <p:font typeface="Muli Heavy" panose="020B0604020202020204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l-anonespana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9.png"/><Relationship Id="rId7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30.jpeg"/><Relationship Id="rId5" Type="http://schemas.openxmlformats.org/officeDocument/2006/relationships/image" Target="../media/image6.png"/><Relationship Id="rId10" Type="http://schemas.openxmlformats.org/officeDocument/2006/relationships/image" Target="../media/image29.jpeg"/><Relationship Id="rId4" Type="http://schemas.openxmlformats.org/officeDocument/2006/relationships/image" Target="../media/image20.sv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-anonespana.org" TargetMode="External"/><Relationship Id="rId5" Type="http://schemas.openxmlformats.org/officeDocument/2006/relationships/hyperlink" Target="https://al-anonespana.org/alateen/" TargetMode="Externa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@alanonespana" TargetMode="External"/><Relationship Id="rId3" Type="http://schemas.openxmlformats.org/officeDocument/2006/relationships/image" Target="../media/image33.png"/><Relationship Id="rId7" Type="http://schemas.openxmlformats.org/officeDocument/2006/relationships/hyperlink" Target="https://www.instagram.com/alanonespana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10.png"/><Relationship Id="rId4" Type="http://schemas.openxmlformats.org/officeDocument/2006/relationships/image" Target="../media/image34.svg"/><Relationship Id="rId9" Type="http://schemas.openxmlformats.org/officeDocument/2006/relationships/hyperlink" Target="https://al-anonespana.or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l-anonespana.org/localiza-el-grupo-mas-cercano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s://al-anonespana.or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al-anonespana.org" TargetMode="External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l-anonespana.org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svg"/><Relationship Id="rId7" Type="http://schemas.openxmlformats.org/officeDocument/2006/relationships/hyperlink" Target="https://al-anonespana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0.svg"/><Relationship Id="rId7" Type="http://schemas.openxmlformats.org/officeDocument/2006/relationships/hyperlink" Target="https://al-anonespana.or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al-anonespana.org" TargetMode="External"/><Relationship Id="rId3" Type="http://schemas.openxmlformats.org/officeDocument/2006/relationships/image" Target="../media/image20.svg"/><Relationship Id="rId7" Type="http://schemas.openxmlformats.org/officeDocument/2006/relationships/image" Target="../media/image7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" r="-6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8001000" y="4676775"/>
            <a:ext cx="5069153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www.al-anonespana.org</a:t>
            </a:r>
          </a:p>
        </p:txBody>
      </p:sp>
      <p:sp>
        <p:nvSpPr>
          <p:cNvPr id="4" name="Freeform 4"/>
          <p:cNvSpPr/>
          <p:nvPr/>
        </p:nvSpPr>
        <p:spPr>
          <a:xfrm>
            <a:off x="444603" y="8674203"/>
            <a:ext cx="1168193" cy="1168193"/>
          </a:xfrm>
          <a:custGeom>
            <a:avLst/>
            <a:gdLst/>
            <a:ahLst/>
            <a:cxnLst/>
            <a:rect l="l" t="t" r="r" b="b"/>
            <a:pathLst>
              <a:path w="1168193" h="1168193">
                <a:moveTo>
                  <a:pt x="0" y="0"/>
                </a:moveTo>
                <a:lnTo>
                  <a:pt x="1168194" y="0"/>
                </a:lnTo>
                <a:lnTo>
                  <a:pt x="1168194" y="1168194"/>
                </a:lnTo>
                <a:lnTo>
                  <a:pt x="0" y="116819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2041827" y="8674203"/>
            <a:ext cx="1168193" cy="1168193"/>
          </a:xfrm>
          <a:custGeom>
            <a:avLst/>
            <a:gdLst/>
            <a:ahLst/>
            <a:cxnLst/>
            <a:rect l="l" t="t" r="r" b="b"/>
            <a:pathLst>
              <a:path w="1168193" h="1168193">
                <a:moveTo>
                  <a:pt x="0" y="0"/>
                </a:moveTo>
                <a:lnTo>
                  <a:pt x="1168194" y="0"/>
                </a:lnTo>
                <a:lnTo>
                  <a:pt x="1168194" y="1168194"/>
                </a:lnTo>
                <a:lnTo>
                  <a:pt x="0" y="116819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18649" y="2669676"/>
            <a:ext cx="7154709" cy="8178609"/>
          </a:xfrm>
          <a:custGeom>
            <a:avLst/>
            <a:gdLst/>
            <a:ahLst/>
            <a:cxnLst/>
            <a:rect l="l" t="t" r="r" b="b"/>
            <a:pathLst>
              <a:path w="7154709" h="8178609">
                <a:moveTo>
                  <a:pt x="0" y="0"/>
                </a:moveTo>
                <a:lnTo>
                  <a:pt x="7154710" y="0"/>
                </a:lnTo>
                <a:lnTo>
                  <a:pt x="7154710" y="8178609"/>
                </a:lnTo>
                <a:lnTo>
                  <a:pt x="0" y="81786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6436056" y="5460979"/>
            <a:ext cx="7580165" cy="4826021"/>
          </a:xfrm>
          <a:custGeom>
            <a:avLst/>
            <a:gdLst/>
            <a:ahLst/>
            <a:cxnLst/>
            <a:rect l="l" t="t" r="r" b="b"/>
            <a:pathLst>
              <a:path w="7580165" h="4826021">
                <a:moveTo>
                  <a:pt x="0" y="0"/>
                </a:moveTo>
                <a:lnTo>
                  <a:pt x="7580165" y="0"/>
                </a:lnTo>
                <a:lnTo>
                  <a:pt x="7580165" y="4826021"/>
                </a:lnTo>
                <a:lnTo>
                  <a:pt x="0" y="482602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003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>
            <a:off x="10990470" y="15249"/>
            <a:ext cx="7589440" cy="5308853"/>
          </a:xfrm>
          <a:custGeom>
            <a:avLst/>
            <a:gdLst/>
            <a:ahLst/>
            <a:cxnLst/>
            <a:rect l="l" t="t" r="r" b="b"/>
            <a:pathLst>
              <a:path w="7589440" h="5308853">
                <a:moveTo>
                  <a:pt x="0" y="0"/>
                </a:moveTo>
                <a:lnTo>
                  <a:pt x="7589439" y="0"/>
                </a:lnTo>
                <a:lnTo>
                  <a:pt x="7589439" y="5308853"/>
                </a:lnTo>
                <a:lnTo>
                  <a:pt x="0" y="530885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2935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s-ES"/>
          </a:p>
        </p:txBody>
      </p:sp>
      <p:sp>
        <p:nvSpPr>
          <p:cNvPr id="7" name="Freeform 7"/>
          <p:cNvSpPr/>
          <p:nvPr/>
        </p:nvSpPr>
        <p:spPr>
          <a:xfrm>
            <a:off x="15044921" y="6678194"/>
            <a:ext cx="3243079" cy="3603145"/>
          </a:xfrm>
          <a:custGeom>
            <a:avLst/>
            <a:gdLst/>
            <a:ahLst/>
            <a:cxnLst/>
            <a:rect l="l" t="t" r="r" b="b"/>
            <a:pathLst>
              <a:path w="3243079" h="3603145">
                <a:moveTo>
                  <a:pt x="0" y="0"/>
                </a:moveTo>
                <a:lnTo>
                  <a:pt x="3243079" y="0"/>
                </a:lnTo>
                <a:lnTo>
                  <a:pt x="3243079" y="3603144"/>
                </a:lnTo>
                <a:lnTo>
                  <a:pt x="0" y="360314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b="-2032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8" name="Freeform 8"/>
          <p:cNvSpPr/>
          <p:nvPr/>
        </p:nvSpPr>
        <p:spPr>
          <a:xfrm>
            <a:off x="11620110" y="3899892"/>
            <a:ext cx="3287300" cy="4191116"/>
          </a:xfrm>
          <a:custGeom>
            <a:avLst/>
            <a:gdLst/>
            <a:ahLst/>
            <a:cxnLst/>
            <a:rect l="l" t="t" r="r" b="b"/>
            <a:pathLst>
              <a:path w="3287300" h="4191116">
                <a:moveTo>
                  <a:pt x="0" y="0"/>
                </a:moveTo>
                <a:lnTo>
                  <a:pt x="3287300" y="0"/>
                </a:lnTo>
                <a:lnTo>
                  <a:pt x="3287300" y="4191115"/>
                </a:lnTo>
                <a:lnTo>
                  <a:pt x="0" y="4191115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t="-3925" r="-14389" b="-15702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>
            <a:off x="8301078" y="2173104"/>
            <a:ext cx="2992146" cy="4245004"/>
          </a:xfrm>
          <a:custGeom>
            <a:avLst/>
            <a:gdLst/>
            <a:ahLst/>
            <a:cxnLst/>
            <a:rect l="l" t="t" r="r" b="b"/>
            <a:pathLst>
              <a:path w="2992146" h="4245004">
                <a:moveTo>
                  <a:pt x="0" y="0"/>
                </a:moveTo>
                <a:lnTo>
                  <a:pt x="2992146" y="0"/>
                </a:lnTo>
                <a:lnTo>
                  <a:pt x="2992146" y="4245004"/>
                </a:lnTo>
                <a:lnTo>
                  <a:pt x="0" y="42450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579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TextBox 10"/>
          <p:cNvSpPr txBox="1"/>
          <p:nvPr/>
        </p:nvSpPr>
        <p:spPr>
          <a:xfrm>
            <a:off x="746087" y="584971"/>
            <a:ext cx="7453922" cy="2084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400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Publicaciones y colaboraciones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421427" y="0"/>
            <a:ext cx="6866573" cy="6866573"/>
          </a:xfrm>
          <a:custGeom>
            <a:avLst/>
            <a:gdLst/>
            <a:ahLst/>
            <a:cxnLst/>
            <a:rect l="l" t="t" r="r" b="b"/>
            <a:pathLst>
              <a:path w="6866573" h="6866573">
                <a:moveTo>
                  <a:pt x="0" y="0"/>
                </a:moveTo>
                <a:lnTo>
                  <a:pt x="6866573" y="0"/>
                </a:lnTo>
                <a:lnTo>
                  <a:pt x="6866573" y="6866573"/>
                </a:lnTo>
                <a:lnTo>
                  <a:pt x="0" y="686657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>
            <a:off x="11421427" y="6866573"/>
            <a:ext cx="3433286" cy="3420427"/>
          </a:xfrm>
          <a:prstGeom prst="rect">
            <a:avLst/>
          </a:prstGeom>
          <a:solidFill>
            <a:srgbClr val="D63250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14854714" y="6866573"/>
            <a:ext cx="3433286" cy="3420427"/>
          </a:xfrm>
          <a:prstGeom prst="rect">
            <a:avLst/>
          </a:prstGeom>
          <a:solidFill>
            <a:srgbClr val="FCE9EE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1421427" y="6866573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7" y="0"/>
                </a:lnTo>
                <a:lnTo>
                  <a:pt x="3433287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6" name="Group 6"/>
          <p:cNvGrpSpPr/>
          <p:nvPr/>
        </p:nvGrpSpPr>
        <p:grpSpPr>
          <a:xfrm>
            <a:off x="13957593" y="7578332"/>
            <a:ext cx="1794241" cy="1794241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-190500"/>
              <a:ext cx="660400" cy="9271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5473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66369" y="3003329"/>
            <a:ext cx="7977631" cy="4755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9"/>
              </a:lnSpc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Miembros jóvenes entre 12 y 20 años aproximadamente, cuyas vidas han sido afectadas por la manera de beber de otra persona.</a:t>
            </a:r>
          </a:p>
          <a:p>
            <a:pPr algn="just">
              <a:lnSpc>
                <a:spcPts val="4709"/>
              </a:lnSpc>
            </a:pPr>
            <a:endParaRPr lang="en-US" sz="3119" b="1">
              <a:solidFill>
                <a:srgbClr val="000000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marL="0" lvl="0" indent="0" algn="just">
              <a:lnSpc>
                <a:spcPts val="4709"/>
              </a:lnSpc>
              <a:spcBef>
                <a:spcPct val="0"/>
              </a:spcBef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Los miembros de Alateen conducen sus propias reuniones grupales, guiados por dos miembros de Al-Anon.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6369" y="1324096"/>
            <a:ext cx="4548631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76"/>
              </a:lnSpc>
              <a:spcBef>
                <a:spcPct val="0"/>
              </a:spcBef>
            </a:pPr>
            <a:r>
              <a:rPr lang="en-US" sz="8221" b="1" dirty="0" err="1">
                <a:solidFill>
                  <a:srgbClr val="D1334F"/>
                </a:solidFill>
                <a:latin typeface="Martel Heavy"/>
                <a:ea typeface="Martel Heavy"/>
                <a:cs typeface="Martel Heavy"/>
                <a:sym typeface="Martel Heavy"/>
              </a:rPr>
              <a:t>Alateen</a:t>
            </a:r>
            <a:endParaRPr lang="en-US" sz="8221" b="1" dirty="0">
              <a:solidFill>
                <a:srgbClr val="D1334F"/>
              </a:solidFill>
              <a:latin typeface="Martel Heavy"/>
              <a:ea typeface="Martel Heavy"/>
              <a:cs typeface="Martel Heavy"/>
              <a:sym typeface="Martel Heavy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166369" y="8516541"/>
            <a:ext cx="7073652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b="1" u="sng" spc="18">
                <a:solidFill>
                  <a:srgbClr val="000000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5" tooltip="https://al-anonespana.org/alateen/"/>
              </a:rPr>
              <a:t>https://al-anonespana.org/alateen/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724934" y="8440995"/>
            <a:ext cx="2106385" cy="1536175"/>
            <a:chOff x="0" y="0"/>
            <a:chExt cx="2808514" cy="2048233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88929"/>
              <a:ext cx="2808514" cy="2593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>
                  <a:solidFill>
                    <a:srgbClr val="000000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6" tooltip="https://al-anonespana.org"/>
                </a:rPr>
                <a:t>www.al-anonespana.org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>
            <a:off x="10506213" y="3540508"/>
            <a:ext cx="1149595" cy="1149595"/>
          </a:xfrm>
          <a:custGeom>
            <a:avLst/>
            <a:gdLst/>
            <a:ahLst/>
            <a:cxnLst/>
            <a:rect l="l" t="t" r="r" b="b"/>
            <a:pathLst>
              <a:path w="1149595" h="1149595">
                <a:moveTo>
                  <a:pt x="0" y="0"/>
                </a:moveTo>
                <a:lnTo>
                  <a:pt x="1149595" y="0"/>
                </a:lnTo>
                <a:lnTo>
                  <a:pt x="1149595" y="1149595"/>
                </a:lnTo>
                <a:lnTo>
                  <a:pt x="0" y="11495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0506213" y="5527581"/>
            <a:ext cx="1149595" cy="1149595"/>
          </a:xfrm>
          <a:custGeom>
            <a:avLst/>
            <a:gdLst/>
            <a:ahLst/>
            <a:cxnLst/>
            <a:rect l="l" t="t" r="r" b="b"/>
            <a:pathLst>
              <a:path w="1149595" h="1149595">
                <a:moveTo>
                  <a:pt x="0" y="0"/>
                </a:moveTo>
                <a:lnTo>
                  <a:pt x="1149595" y="0"/>
                </a:lnTo>
                <a:lnTo>
                  <a:pt x="1149595" y="1149594"/>
                </a:lnTo>
                <a:lnTo>
                  <a:pt x="0" y="114959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2213698" y="3969698"/>
            <a:ext cx="6680382" cy="4685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9"/>
              </a:lnSpc>
            </a:pPr>
            <a:r>
              <a:rPr lang="en-US" sz="3119" b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OFICINA NACIONAL:</a:t>
            </a:r>
          </a:p>
          <a:p>
            <a:pPr algn="just">
              <a:lnSpc>
                <a:spcPts val="4105"/>
              </a:lnSpc>
            </a:pPr>
            <a:r>
              <a:rPr lang="en-US" sz="2719" b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C/Bailén, 161 entresuelo 5a</a:t>
            </a:r>
          </a:p>
          <a:p>
            <a:pPr algn="just">
              <a:lnSpc>
                <a:spcPts val="4105"/>
              </a:lnSpc>
            </a:pPr>
            <a:r>
              <a:rPr lang="en-US" sz="2719" b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08037. Barcelona</a:t>
            </a:r>
          </a:p>
          <a:p>
            <a:pPr algn="just">
              <a:lnSpc>
                <a:spcPts val="4122"/>
              </a:lnSpc>
            </a:pPr>
            <a:endParaRPr lang="en-US" sz="2719" b="1">
              <a:solidFill>
                <a:srgbClr val="FFFFFF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algn="just">
              <a:lnSpc>
                <a:spcPts val="4122"/>
              </a:lnSpc>
            </a:pPr>
            <a:r>
              <a:rPr lang="en-US" sz="2729" b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Teléfono y fax: </a:t>
            </a:r>
            <a:r>
              <a:rPr lang="en-US" sz="2729" b="1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93 201 21 24</a:t>
            </a:r>
          </a:p>
          <a:p>
            <a:pPr algn="just">
              <a:lnSpc>
                <a:spcPts val="4122"/>
              </a:lnSpc>
            </a:pPr>
            <a:r>
              <a:rPr lang="en-US" sz="2729" b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E-mail: info@al-anonespana-org</a:t>
            </a:r>
          </a:p>
          <a:p>
            <a:pPr algn="just">
              <a:lnSpc>
                <a:spcPts val="4122"/>
              </a:lnSpc>
            </a:pPr>
            <a:endParaRPr lang="en-US" sz="2729" b="1">
              <a:solidFill>
                <a:srgbClr val="FFFFFF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algn="just">
              <a:lnSpc>
                <a:spcPts val="4122"/>
              </a:lnSpc>
            </a:pPr>
            <a:r>
              <a:rPr lang="en-US" sz="2729" b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Horario de atención:</a:t>
            </a:r>
          </a:p>
          <a:p>
            <a:pPr marL="0" lvl="0" indent="0" algn="just">
              <a:lnSpc>
                <a:spcPts val="4122"/>
              </a:lnSpc>
              <a:spcBef>
                <a:spcPct val="0"/>
              </a:spcBef>
            </a:pPr>
            <a:r>
              <a:rPr lang="en-US" sz="2729" b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Lunes a viernes de 16:00 a 20:00 hs.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1979621" y="3639135"/>
            <a:ext cx="4429132" cy="954322"/>
            <a:chOff x="0" y="-66675"/>
            <a:chExt cx="5905509" cy="1272429"/>
          </a:xfrm>
        </p:grpSpPr>
        <p:sp>
          <p:nvSpPr>
            <p:cNvPr id="7" name="TextBox 7"/>
            <p:cNvSpPr txBox="1"/>
            <p:nvPr/>
          </p:nvSpPr>
          <p:spPr>
            <a:xfrm>
              <a:off x="0" y="-66675"/>
              <a:ext cx="3649392" cy="5291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501"/>
                </a:lnSpc>
                <a:spcBef>
                  <a:spcPct val="0"/>
                </a:spcBef>
              </a:pPr>
              <a:r>
                <a:rPr lang="en-US" sz="2319" b="1">
                  <a:solidFill>
                    <a:srgbClr val="FFFFFF"/>
                  </a:solidFill>
                  <a:latin typeface="Martel Bold"/>
                  <a:ea typeface="Martel Bold"/>
                  <a:cs typeface="Martel Bold"/>
                  <a:sym typeface="Martel Bold"/>
                </a:rPr>
                <a:t>@alanonespana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607300"/>
              <a:ext cx="5905509" cy="598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just">
                <a:lnSpc>
                  <a:spcPts val="3501"/>
                </a:lnSpc>
                <a:spcBef>
                  <a:spcPct val="0"/>
                </a:spcBef>
              </a:pPr>
              <a:r>
                <a:rPr lang="en-US" sz="2319" b="1" u="sng" dirty="0">
                  <a:solidFill>
                    <a:schemeClr val="bg1"/>
                  </a:solidFill>
                  <a:latin typeface="Martel Bold"/>
                  <a:ea typeface="Martel Bold"/>
                  <a:cs typeface="Martel Bold"/>
                  <a:sym typeface="Martel Bold"/>
                  <a:hlinkClick r:id="rId7" tooltip="https://www.instagram.com/alanonespana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Instagram - Al-Anon </a:t>
              </a:r>
              <a:r>
                <a:rPr lang="en-US" sz="2319" b="1" u="sng" dirty="0" err="1">
                  <a:solidFill>
                    <a:schemeClr val="bg1"/>
                  </a:solidFill>
                  <a:latin typeface="Martel Bold"/>
                  <a:ea typeface="Martel Bold"/>
                  <a:cs typeface="Martel Bold"/>
                  <a:sym typeface="Martel Bold"/>
                  <a:hlinkClick r:id="rId7" tooltip="https://www.instagram.com/alanonespana/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España</a:t>
              </a:r>
              <a:endParaRPr lang="en-US" sz="2319" b="1" u="sng" dirty="0">
                <a:solidFill>
                  <a:schemeClr val="bg1"/>
                </a:solidFill>
                <a:latin typeface="Martel Bold"/>
                <a:ea typeface="Martel Bold"/>
                <a:cs typeface="Martel Bold"/>
                <a:sym typeface="Martel Bold"/>
                <a:hlinkClick r:id="rId7" tooltip="https://www.instagram.com/alanonespan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1979621" y="5862279"/>
            <a:ext cx="4429132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1"/>
              </a:lnSpc>
              <a:spcBef>
                <a:spcPct val="0"/>
              </a:spcBef>
            </a:pPr>
            <a:r>
              <a:rPr lang="en-US" sz="2319" b="1" u="sng" dirty="0">
                <a:solidFill>
                  <a:schemeClr val="bg1"/>
                </a:solidFill>
                <a:latin typeface="Martel Bold"/>
                <a:ea typeface="Martel Bold"/>
                <a:cs typeface="Martel Bold"/>
                <a:sym typeface="Martel Bold"/>
                <a:hlinkClick r:id="rId8" tooltip="https://www.youtube.com/@alanonesp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 - Al-Anon </a:t>
            </a:r>
            <a:r>
              <a:rPr lang="en-US" sz="2319" b="1" u="sng" dirty="0" err="1">
                <a:solidFill>
                  <a:schemeClr val="bg1"/>
                </a:solidFill>
                <a:latin typeface="Martel Bold"/>
                <a:ea typeface="Martel Bold"/>
                <a:cs typeface="Martel Bold"/>
                <a:sym typeface="Martel Bold"/>
                <a:hlinkClick r:id="rId8" tooltip="https://www.youtube.com/@alanonespa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España</a:t>
            </a:r>
            <a:endParaRPr lang="en-US" sz="2319" b="1" u="sng" dirty="0">
              <a:solidFill>
                <a:schemeClr val="bg1"/>
              </a:solidFill>
              <a:latin typeface="Martel Bold"/>
              <a:ea typeface="Martel Bold"/>
              <a:cs typeface="Martel Bold"/>
              <a:sym typeface="Martel Bold"/>
              <a:hlinkClick r:id="rId8" tooltip="https://www.youtube.com/@alanonespana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213698" y="1343146"/>
            <a:ext cx="74637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¿</a:t>
            </a:r>
            <a:r>
              <a:rPr lang="en-US" sz="5000" b="1" dirty="0" err="1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Cómo</a:t>
            </a:r>
            <a:r>
              <a:rPr lang="en-US" sz="5000" b="1" dirty="0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 </a:t>
            </a:r>
            <a:r>
              <a:rPr lang="en-US" sz="5000" b="1" dirty="0" err="1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encontrarnos</a:t>
            </a:r>
            <a:r>
              <a:rPr lang="en-US" sz="5000" b="1" dirty="0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13698" y="2729456"/>
            <a:ext cx="5482502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49"/>
              </a:lnSpc>
              <a:spcBef>
                <a:spcPct val="0"/>
              </a:spcBef>
            </a:pP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9" tooltip="https://al-anonespan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www.al-anonespana.org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5724934" y="8440995"/>
            <a:ext cx="2106385" cy="1546881"/>
            <a:chOff x="0" y="0"/>
            <a:chExt cx="2808514" cy="2062508"/>
          </a:xfrm>
        </p:grpSpPr>
        <p:sp>
          <p:nvSpPr>
            <p:cNvPr id="13" name="TextBox 13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solidFill>
                    <a:schemeClr val="bg1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9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14" name="Freeform 14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TextBox 3"/>
          <p:cNvSpPr txBox="1"/>
          <p:nvPr/>
        </p:nvSpPr>
        <p:spPr>
          <a:xfrm>
            <a:off x="2213698" y="4052745"/>
            <a:ext cx="13511236" cy="37574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709"/>
              </a:lnSpc>
            </a:pPr>
            <a:r>
              <a:rPr lang="en-US" sz="3119" b="1" dirty="0" err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Área</a:t>
            </a:r>
            <a:r>
              <a:rPr lang="en-US" sz="3119" b="1" dirty="0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 / </a:t>
            </a:r>
            <a:r>
              <a:rPr lang="en-US" sz="3119" b="1" dirty="0" err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Dirección</a:t>
            </a:r>
            <a:r>
              <a:rPr lang="en-US" sz="3119" b="1" dirty="0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:</a:t>
            </a:r>
          </a:p>
          <a:p>
            <a:pPr algn="just">
              <a:lnSpc>
                <a:spcPts val="4105"/>
              </a:lnSpc>
            </a:pPr>
            <a:endParaRPr lang="en-US" sz="3119" b="1" dirty="0">
              <a:solidFill>
                <a:srgbClr val="FFFFFF"/>
              </a:solidFill>
              <a:latin typeface="Martel Ultra-Bold"/>
              <a:ea typeface="Martel Ultra-Bold"/>
              <a:cs typeface="Martel Ultra-Bold"/>
              <a:sym typeface="Martel Ultra-Bold"/>
            </a:endParaRPr>
          </a:p>
          <a:p>
            <a:pPr algn="just">
              <a:lnSpc>
                <a:spcPts val="4105"/>
              </a:lnSpc>
            </a:pPr>
            <a:endParaRPr lang="en-US" sz="3119" b="1" dirty="0">
              <a:solidFill>
                <a:srgbClr val="FFFFFF"/>
              </a:solidFill>
              <a:latin typeface="Martel Ultra-Bold"/>
              <a:ea typeface="Martel Ultra-Bold"/>
              <a:cs typeface="Martel Ultra-Bold"/>
              <a:sym typeface="Martel Ultra-Bold"/>
            </a:endParaRPr>
          </a:p>
          <a:p>
            <a:pPr algn="just">
              <a:lnSpc>
                <a:spcPts val="4122"/>
              </a:lnSpc>
            </a:pPr>
            <a:endParaRPr lang="en-US" sz="3119" b="1" dirty="0">
              <a:solidFill>
                <a:srgbClr val="FFFFFF"/>
              </a:solidFill>
              <a:latin typeface="Martel Ultra-Bold"/>
              <a:ea typeface="Martel Ultra-Bold"/>
              <a:cs typeface="Martel Ultra-Bold"/>
              <a:sym typeface="Martel Ultra-Bold"/>
            </a:endParaRPr>
          </a:p>
          <a:p>
            <a:pPr algn="just">
              <a:lnSpc>
                <a:spcPts val="4122"/>
              </a:lnSpc>
            </a:pPr>
            <a:r>
              <a:rPr lang="en-US" sz="2729" b="1" dirty="0" err="1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Teléfono</a:t>
            </a:r>
            <a:r>
              <a:rPr lang="en-US" sz="2729" b="1" dirty="0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: </a:t>
            </a:r>
          </a:p>
          <a:p>
            <a:pPr algn="just">
              <a:lnSpc>
                <a:spcPts val="4122"/>
              </a:lnSpc>
            </a:pPr>
            <a:endParaRPr lang="en-US" sz="2729" b="1" dirty="0">
              <a:solidFill>
                <a:srgbClr val="FFFFFF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marL="0" lvl="0" indent="0" algn="just">
              <a:lnSpc>
                <a:spcPts val="4122"/>
              </a:lnSpc>
              <a:spcBef>
                <a:spcPct val="0"/>
              </a:spcBef>
            </a:pPr>
            <a:r>
              <a:rPr lang="en-US" sz="2729" b="1" dirty="0">
                <a:solidFill>
                  <a:srgbClr val="FFFFFF"/>
                </a:solidFill>
                <a:latin typeface="Martel Bold"/>
                <a:ea typeface="Martel Bold"/>
                <a:cs typeface="Martel Bold"/>
                <a:sym typeface="Martel Bold"/>
              </a:rPr>
              <a:t>E-mail: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213698" y="1343146"/>
            <a:ext cx="2815502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50"/>
              </a:lnSpc>
              <a:spcBef>
                <a:spcPct val="0"/>
              </a:spcBef>
            </a:pPr>
            <a:r>
              <a:rPr lang="en-US" sz="5000" b="1" dirty="0">
                <a:solidFill>
                  <a:srgbClr val="FFFFFF"/>
                </a:solidFill>
                <a:latin typeface="Martel Heavy"/>
                <a:ea typeface="Martel Heavy"/>
                <a:cs typeface="Martel Heavy"/>
                <a:sym typeface="Martel Heavy"/>
              </a:rPr>
              <a:t>GRUPO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3698" y="2729456"/>
            <a:ext cx="7700281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49"/>
              </a:lnSpc>
              <a:spcBef>
                <a:spcPct val="0"/>
              </a:spcBef>
            </a:pP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Al-Anon </a:t>
            </a:r>
            <a:r>
              <a:rPr lang="en-US" sz="2999" b="1" u="sng" dirty="0" err="1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Localiza</a:t>
            </a: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</a:t>
            </a: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grupo</a:t>
            </a: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más</a:t>
            </a:r>
            <a:r>
              <a:rPr lang="en-US" sz="2999" b="1" u="sng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999" b="1" u="sng" dirty="0" err="1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3" tooltip="https://al-anonespana.org/localiza-el-grupo-mas-cercano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cercano</a:t>
            </a:r>
            <a:endParaRPr lang="en-US" sz="2999" b="1" u="sng" dirty="0">
              <a:solidFill>
                <a:schemeClr val="bg1"/>
              </a:solidFill>
              <a:latin typeface="Martel Ultra-Bold"/>
              <a:ea typeface="Martel Ultra-Bold"/>
              <a:cs typeface="Martel Ultra-Bold"/>
              <a:sym typeface="Martel Ultra-Bold"/>
              <a:hlinkClick r:id="rId3" tooltip="https://al-anonespana.org/localiza-el-grupo-mas-cercano/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5724934" y="8440995"/>
            <a:ext cx="2106385" cy="1546881"/>
            <a:chOff x="0" y="0"/>
            <a:chExt cx="2808514" cy="2062508"/>
          </a:xfrm>
        </p:grpSpPr>
        <p:sp>
          <p:nvSpPr>
            <p:cNvPr id="7" name="TextBox 7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solidFill>
                    <a:schemeClr val="bg1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4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430252" y="5143500"/>
            <a:ext cx="2857748" cy="5143500"/>
          </a:xfrm>
          <a:prstGeom prst="rect">
            <a:avLst/>
          </a:prstGeom>
          <a:solidFill>
            <a:srgbClr val="FCE9EE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>
            <a:off x="15428934" y="0"/>
            <a:ext cx="2859066" cy="5143500"/>
          </a:xfrm>
          <a:prstGeom prst="rect">
            <a:avLst/>
          </a:prstGeom>
          <a:solidFill>
            <a:srgbClr val="D1334F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>
            <a:off x="13701535" y="849729"/>
            <a:ext cx="3444043" cy="3444043"/>
          </a:xfrm>
          <a:custGeom>
            <a:avLst/>
            <a:gdLst/>
            <a:ahLst/>
            <a:cxnLst/>
            <a:rect l="l" t="t" r="r" b="b"/>
            <a:pathLst>
              <a:path w="3444043" h="3444043">
                <a:moveTo>
                  <a:pt x="0" y="0"/>
                </a:moveTo>
                <a:lnTo>
                  <a:pt x="3444042" y="0"/>
                </a:lnTo>
                <a:lnTo>
                  <a:pt x="3444042" y="3444042"/>
                </a:lnTo>
                <a:lnTo>
                  <a:pt x="0" y="3444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10286752" y="5143500"/>
            <a:ext cx="5143500" cy="5143500"/>
          </a:xfrm>
          <a:custGeom>
            <a:avLst/>
            <a:gdLst/>
            <a:ahLst/>
            <a:cxnLst/>
            <a:rect l="l" t="t" r="r" b="b"/>
            <a:pathLst>
              <a:path w="5143500" h="5143500">
                <a:moveTo>
                  <a:pt x="0" y="0"/>
                </a:moveTo>
                <a:lnTo>
                  <a:pt x="5143500" y="0"/>
                </a:lnTo>
                <a:lnTo>
                  <a:pt x="5143500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Freeform 6"/>
          <p:cNvSpPr/>
          <p:nvPr/>
        </p:nvSpPr>
        <p:spPr>
          <a:xfrm rot="5400000">
            <a:off x="15431569" y="7436703"/>
            <a:ext cx="2850297" cy="2850297"/>
          </a:xfrm>
          <a:custGeom>
            <a:avLst/>
            <a:gdLst/>
            <a:ahLst/>
            <a:cxnLst/>
            <a:rect l="l" t="t" r="r" b="b"/>
            <a:pathLst>
              <a:path w="2850297" h="2850297">
                <a:moveTo>
                  <a:pt x="0" y="0"/>
                </a:moveTo>
                <a:lnTo>
                  <a:pt x="2850297" y="0"/>
                </a:lnTo>
                <a:lnTo>
                  <a:pt x="2850297" y="2850297"/>
                </a:lnTo>
                <a:lnTo>
                  <a:pt x="0" y="28502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7" name="Group 7"/>
          <p:cNvGrpSpPr/>
          <p:nvPr/>
        </p:nvGrpSpPr>
        <p:grpSpPr>
          <a:xfrm>
            <a:off x="1579641" y="2067984"/>
            <a:ext cx="8415610" cy="3913810"/>
            <a:chOff x="0" y="0"/>
            <a:chExt cx="11220813" cy="521841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016890"/>
              <a:ext cx="4201524" cy="420152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B3B3B">
                  <a:alpha val="54902"/>
                </a:srgbClr>
              </a:solidFill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3131496" y="0"/>
              <a:ext cx="5039575" cy="5039575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B3B3B">
                  <a:alpha val="54902"/>
                </a:srgbClr>
              </a:solidFill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2" name="Group 12"/>
            <p:cNvGrpSpPr/>
            <p:nvPr/>
          </p:nvGrpSpPr>
          <p:grpSpPr>
            <a:xfrm>
              <a:off x="7019289" y="1016890"/>
              <a:ext cx="4201524" cy="4201524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B3B3B">
                  <a:alpha val="54902"/>
                </a:srgbClr>
              </a:solidFill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444985" y="2548362"/>
              <a:ext cx="2970125" cy="11671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425"/>
                </a:lnSpc>
              </a:pPr>
              <a:r>
                <a:rPr lang="en-US" sz="3113" b="1" spc="155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AYUDA</a:t>
              </a:r>
            </a:p>
            <a:p>
              <a:pPr algn="ctr">
                <a:lnSpc>
                  <a:spcPts val="3425"/>
                </a:lnSpc>
              </a:pPr>
              <a:r>
                <a:rPr lang="en-US" sz="3113" b="1" spc="155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MUTUA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283214" y="2922789"/>
              <a:ext cx="3673674" cy="5810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b="1" spc="150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ANONIMATO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273261" y="1964162"/>
              <a:ext cx="4756044" cy="1139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r>
                <a:rPr lang="en-US" sz="3000" b="1" spc="150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MANTENIMIENTO</a:t>
              </a:r>
            </a:p>
            <a:p>
              <a:pPr algn="ctr">
                <a:lnSpc>
                  <a:spcPts val="3300"/>
                </a:lnSpc>
              </a:pPr>
              <a:r>
                <a:rPr lang="en-US" sz="3000" b="1" spc="150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PROPIO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5724934" y="9780311"/>
            <a:ext cx="210638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  <a:spcBef>
                <a:spcPct val="0"/>
              </a:spcBef>
            </a:pPr>
            <a:r>
              <a:rPr lang="en-US" sz="1296" b="1" dirty="0">
                <a:solidFill>
                  <a:schemeClr val="bg1"/>
                </a:solidFill>
                <a:latin typeface="Martel Ultra-Bold"/>
                <a:ea typeface="Martel Ultra-Bold"/>
                <a:cs typeface="Martel Ultra-Bold"/>
                <a:sym typeface="Martel Ultra-Bold"/>
                <a:hlinkClick r:id="rId8" tooltip="https://al-anonespana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www.al-anonespana.org</a:t>
            </a:r>
          </a:p>
        </p:txBody>
      </p:sp>
      <p:sp>
        <p:nvSpPr>
          <p:cNvPr id="18" name="Freeform 18"/>
          <p:cNvSpPr/>
          <p:nvPr/>
        </p:nvSpPr>
        <p:spPr>
          <a:xfrm>
            <a:off x="16057645" y="8440995"/>
            <a:ext cx="1440962" cy="1192520"/>
          </a:xfrm>
          <a:custGeom>
            <a:avLst/>
            <a:gdLst/>
            <a:ahLst/>
            <a:cxnLst/>
            <a:rect l="l" t="t" r="r" b="b"/>
            <a:pathLst>
              <a:path w="1440962" h="1192520">
                <a:moveTo>
                  <a:pt x="0" y="0"/>
                </a:moveTo>
                <a:lnTo>
                  <a:pt x="1440962" y="0"/>
                </a:lnTo>
                <a:lnTo>
                  <a:pt x="1440962" y="1192520"/>
                </a:lnTo>
                <a:lnTo>
                  <a:pt x="0" y="11925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20" r="-920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9" name="TextBox 19"/>
          <p:cNvSpPr txBox="1"/>
          <p:nvPr/>
        </p:nvSpPr>
        <p:spPr>
          <a:xfrm>
            <a:off x="935583" y="923071"/>
            <a:ext cx="10629454" cy="6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0"/>
              </a:lnSpc>
            </a:pPr>
            <a:r>
              <a:rPr lang="en-US" sz="4700" b="1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rPr>
              <a:t>¿Qué es y cómo surge Al-Anon?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97793" y="6400268"/>
            <a:ext cx="8733359" cy="33328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21"/>
              </a:lnSpc>
            </a:pPr>
            <a:r>
              <a:rPr lang="en-US" sz="219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Los Grupos de Familia Al-Anon/Alateen somos una Asociación formada por familiares y amigos de personas alcohólicas, que nos reunimos para compartir nuestras experiencias y practicar un programa de ayuda mutua (basado en los Doce Pasos de A.A.) para la recuperación personal que nos permite, poco a poco, hallar las soluciones a los problemas que surgen y que se van agravando al convivir con una persona alcohólica.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8479766"/>
            <a:ext cx="1807234" cy="1807234"/>
          </a:xfrm>
          <a:custGeom>
            <a:avLst/>
            <a:gdLst/>
            <a:ahLst/>
            <a:cxnLst/>
            <a:rect l="l" t="t" r="r" b="b"/>
            <a:pathLst>
              <a:path w="1807234" h="1807234">
                <a:moveTo>
                  <a:pt x="0" y="0"/>
                </a:moveTo>
                <a:lnTo>
                  <a:pt x="1807234" y="0"/>
                </a:lnTo>
                <a:lnTo>
                  <a:pt x="1807234" y="1807234"/>
                </a:lnTo>
                <a:lnTo>
                  <a:pt x="0" y="18072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-5400000">
            <a:off x="14787109" y="0"/>
            <a:ext cx="3500891" cy="3500891"/>
          </a:xfrm>
          <a:custGeom>
            <a:avLst/>
            <a:gdLst/>
            <a:ahLst/>
            <a:cxnLst/>
            <a:rect l="l" t="t" r="r" b="b"/>
            <a:pathLst>
              <a:path w="3500891" h="3500891">
                <a:moveTo>
                  <a:pt x="0" y="0"/>
                </a:moveTo>
                <a:lnTo>
                  <a:pt x="3500891" y="0"/>
                </a:lnTo>
                <a:lnTo>
                  <a:pt x="3500891" y="3500891"/>
                </a:lnTo>
                <a:lnTo>
                  <a:pt x="0" y="35008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TextBox 4"/>
          <p:cNvSpPr txBox="1"/>
          <p:nvPr/>
        </p:nvSpPr>
        <p:spPr>
          <a:xfrm>
            <a:off x="2213698" y="3070124"/>
            <a:ext cx="13288554" cy="5353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09"/>
              </a:lnSpc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Al-Anon se constituye legalmente en EEUU en 1951.</a:t>
            </a:r>
          </a:p>
          <a:p>
            <a:pPr algn="just">
              <a:lnSpc>
                <a:spcPts val="4709"/>
              </a:lnSpc>
            </a:pPr>
            <a:endParaRPr lang="en-US" sz="3119" b="1">
              <a:solidFill>
                <a:srgbClr val="000000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algn="just">
              <a:lnSpc>
                <a:spcPts val="4709"/>
              </a:lnSpc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Actualmente se estima que existen unos 24.000 grupos de Familia Al-Anon/Alateen en más de 150 países en el mundo.</a:t>
            </a:r>
          </a:p>
          <a:p>
            <a:pPr algn="just">
              <a:lnSpc>
                <a:spcPts val="4709"/>
              </a:lnSpc>
            </a:pPr>
            <a:endParaRPr lang="en-US" sz="3119" b="1">
              <a:solidFill>
                <a:srgbClr val="000000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algn="just">
              <a:lnSpc>
                <a:spcPts val="4709"/>
              </a:lnSpc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En España, el primer grupo se crea en 1963 y actualmente hay cerca de 200 grupos en nuestro país.</a:t>
            </a:r>
          </a:p>
          <a:p>
            <a:pPr algn="just">
              <a:lnSpc>
                <a:spcPts val="4709"/>
              </a:lnSpc>
            </a:pPr>
            <a:endParaRPr lang="en-US" sz="3119" b="1">
              <a:solidFill>
                <a:srgbClr val="000000"/>
              </a:solidFill>
              <a:latin typeface="Martel Bold"/>
              <a:ea typeface="Martel Bold"/>
              <a:cs typeface="Martel Bold"/>
              <a:sym typeface="Martel Bold"/>
            </a:endParaRPr>
          </a:p>
          <a:p>
            <a:pPr marL="0" lvl="0" indent="0" algn="just">
              <a:lnSpc>
                <a:spcPts val="4709"/>
              </a:lnSpc>
              <a:spcBef>
                <a:spcPct val="0"/>
              </a:spcBef>
            </a:pPr>
            <a:r>
              <a:rPr lang="en-US" sz="3119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Nuestra Oficina de Servicios Generales está ubicada en Barcelona.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213698" y="1324096"/>
            <a:ext cx="9521102" cy="13208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76"/>
              </a:lnSpc>
              <a:spcBef>
                <a:spcPct val="0"/>
              </a:spcBef>
            </a:pPr>
            <a:r>
              <a:rPr lang="en-US" sz="8221" b="1" dirty="0">
                <a:solidFill>
                  <a:srgbClr val="D1334F"/>
                </a:solidFill>
                <a:latin typeface="Martel Heavy"/>
                <a:ea typeface="Martel Heavy"/>
                <a:cs typeface="Martel Heavy"/>
                <a:sym typeface="Martel Heavy"/>
              </a:rPr>
              <a:t>Al-Anon AYUDA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15724934" y="8440995"/>
            <a:ext cx="2106385" cy="1546881"/>
            <a:chOff x="0" y="0"/>
            <a:chExt cx="2808514" cy="2062508"/>
          </a:xfrm>
        </p:grpSpPr>
        <p:sp>
          <p:nvSpPr>
            <p:cNvPr id="7" name="TextBox 7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latin typeface="Martel Ultra-Bold"/>
                  <a:ea typeface="Martel Ultra-Bold"/>
                  <a:cs typeface="Martel Ultra-Bold"/>
                  <a:sym typeface="Martel Ultra-Bold"/>
                  <a:hlinkClick r:id="rId6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545294" y="5143500"/>
            <a:ext cx="3545294" cy="5143500"/>
          </a:xfrm>
          <a:prstGeom prst="rect">
            <a:avLst/>
          </a:prstGeom>
          <a:solidFill>
            <a:srgbClr val="FCE9EE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>
            <a:off x="0" y="5143500"/>
            <a:ext cx="3545294" cy="5143500"/>
          </a:xfrm>
          <a:prstGeom prst="rect">
            <a:avLst/>
          </a:prstGeom>
          <a:solidFill>
            <a:srgbClr val="D1334F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5400000">
            <a:off x="3545294" y="6741925"/>
            <a:ext cx="3545294" cy="3545294"/>
          </a:xfrm>
          <a:custGeom>
            <a:avLst/>
            <a:gdLst/>
            <a:ahLst/>
            <a:cxnLst/>
            <a:rect l="l" t="t" r="r" b="b"/>
            <a:pathLst>
              <a:path w="3545294" h="3545294">
                <a:moveTo>
                  <a:pt x="0" y="0"/>
                </a:moveTo>
                <a:lnTo>
                  <a:pt x="3545294" y="0"/>
                </a:lnTo>
                <a:lnTo>
                  <a:pt x="3545294" y="3545294"/>
                </a:lnTo>
                <a:lnTo>
                  <a:pt x="0" y="3545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-629487" y="0"/>
            <a:ext cx="7720075" cy="5143500"/>
          </a:xfrm>
          <a:custGeom>
            <a:avLst/>
            <a:gdLst/>
            <a:ahLst/>
            <a:cxnLst/>
            <a:rect l="l" t="t" r="r" b="b"/>
            <a:pathLst>
              <a:path w="7720075" h="5143500">
                <a:moveTo>
                  <a:pt x="0" y="0"/>
                </a:moveTo>
                <a:lnTo>
                  <a:pt x="7720075" y="0"/>
                </a:lnTo>
                <a:lnTo>
                  <a:pt x="77200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8544984" y="2638425"/>
            <a:ext cx="6639332" cy="208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400" b="1">
                <a:solidFill>
                  <a:srgbClr val="000000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Grupos de ayuda mutua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44984" y="4934997"/>
            <a:ext cx="8561916" cy="409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Comunidad no profesional</a:t>
            </a:r>
          </a:p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Se comparten experiencias </a:t>
            </a:r>
          </a:p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Se practica un programa de recuperación (Los 12 Pasos)</a:t>
            </a:r>
          </a:p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 se dan consejos</a:t>
            </a:r>
          </a:p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 se hace seguimiento de los miembros</a:t>
            </a:r>
          </a:p>
          <a:p>
            <a:pPr marL="379729" lvl="1" indent="-189865" algn="l">
              <a:lnSpc>
                <a:spcPts val="55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Sin filiación política ni religiosa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28619" y="-1448037"/>
            <a:ext cx="7919207" cy="7919207"/>
          </a:xfrm>
          <a:custGeom>
            <a:avLst/>
            <a:gdLst/>
            <a:ahLst/>
            <a:cxnLst/>
            <a:rect l="l" t="t" r="r" b="b"/>
            <a:pathLst>
              <a:path w="7919207" h="7919207">
                <a:moveTo>
                  <a:pt x="0" y="0"/>
                </a:moveTo>
                <a:lnTo>
                  <a:pt x="7919207" y="0"/>
                </a:lnTo>
                <a:lnTo>
                  <a:pt x="7919207" y="7919207"/>
                </a:lnTo>
                <a:lnTo>
                  <a:pt x="0" y="7919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>
            <a:off x="3545294" y="5143500"/>
            <a:ext cx="3545294" cy="5143500"/>
          </a:xfrm>
          <a:prstGeom prst="rect">
            <a:avLst/>
          </a:prstGeom>
          <a:solidFill>
            <a:srgbClr val="FCE9EE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0" y="5143500"/>
            <a:ext cx="3545294" cy="5143500"/>
          </a:xfrm>
          <a:prstGeom prst="rect">
            <a:avLst/>
          </a:prstGeom>
          <a:solidFill>
            <a:srgbClr val="D1334F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 rot="5400000">
            <a:off x="3545294" y="6741925"/>
            <a:ext cx="3545294" cy="3545294"/>
          </a:xfrm>
          <a:custGeom>
            <a:avLst/>
            <a:gdLst/>
            <a:ahLst/>
            <a:cxnLst/>
            <a:rect l="l" t="t" r="r" b="b"/>
            <a:pathLst>
              <a:path w="3545294" h="3545294">
                <a:moveTo>
                  <a:pt x="0" y="0"/>
                </a:moveTo>
                <a:lnTo>
                  <a:pt x="3545294" y="0"/>
                </a:lnTo>
                <a:lnTo>
                  <a:pt x="3545294" y="3545294"/>
                </a:lnTo>
                <a:lnTo>
                  <a:pt x="0" y="3545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8544984" y="3152775"/>
            <a:ext cx="6639332" cy="1056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400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Anonimato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44984" y="4459489"/>
            <a:ext cx="6639332" cy="201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19"/>
              </a:lnSpc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Se </a:t>
            </a:r>
            <a:r>
              <a:rPr lang="en-US" sz="2299" b="1" spc="13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rPr>
              <a:t>protege la identidad</a:t>
            </a: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 de todos los miembros y todo lo dicho en las reuniones es </a:t>
            </a:r>
            <a:r>
              <a:rPr lang="en-US" sz="2299" b="1" spc="13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rPr>
              <a:t>CONFIDENCIAL.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973544"/>
            <a:ext cx="7090588" cy="7090588"/>
          </a:xfrm>
          <a:custGeom>
            <a:avLst/>
            <a:gdLst/>
            <a:ahLst/>
            <a:cxnLst/>
            <a:rect l="l" t="t" r="r" b="b"/>
            <a:pathLst>
              <a:path w="7090588" h="7090588">
                <a:moveTo>
                  <a:pt x="0" y="0"/>
                </a:moveTo>
                <a:lnTo>
                  <a:pt x="7090588" y="0"/>
                </a:lnTo>
                <a:lnTo>
                  <a:pt x="7090588" y="7090588"/>
                </a:lnTo>
                <a:lnTo>
                  <a:pt x="0" y="70905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3" name="AutoShape 3"/>
          <p:cNvSpPr/>
          <p:nvPr/>
        </p:nvSpPr>
        <p:spPr>
          <a:xfrm>
            <a:off x="3545294" y="5143500"/>
            <a:ext cx="3545294" cy="5143500"/>
          </a:xfrm>
          <a:prstGeom prst="rect">
            <a:avLst/>
          </a:prstGeom>
          <a:solidFill>
            <a:srgbClr val="FCE9EE"/>
          </a:solidFill>
        </p:spPr>
        <p:txBody>
          <a:bodyPr/>
          <a:lstStyle/>
          <a:p>
            <a:endParaRPr lang="es-ES"/>
          </a:p>
        </p:txBody>
      </p:sp>
      <p:sp>
        <p:nvSpPr>
          <p:cNvPr id="4" name="AutoShape 4"/>
          <p:cNvSpPr/>
          <p:nvPr/>
        </p:nvSpPr>
        <p:spPr>
          <a:xfrm>
            <a:off x="0" y="5143500"/>
            <a:ext cx="3545294" cy="5143500"/>
          </a:xfrm>
          <a:prstGeom prst="rect">
            <a:avLst/>
          </a:prstGeom>
          <a:solidFill>
            <a:srgbClr val="D1334F"/>
          </a:solid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 rot="5400000">
            <a:off x="3545294" y="6741925"/>
            <a:ext cx="3545294" cy="3545294"/>
          </a:xfrm>
          <a:custGeom>
            <a:avLst/>
            <a:gdLst/>
            <a:ahLst/>
            <a:cxnLst/>
            <a:rect l="l" t="t" r="r" b="b"/>
            <a:pathLst>
              <a:path w="3545294" h="3545294">
                <a:moveTo>
                  <a:pt x="0" y="0"/>
                </a:moveTo>
                <a:lnTo>
                  <a:pt x="3545294" y="0"/>
                </a:lnTo>
                <a:lnTo>
                  <a:pt x="3545294" y="3545294"/>
                </a:lnTo>
                <a:lnTo>
                  <a:pt x="0" y="35452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8544984" y="2638425"/>
            <a:ext cx="7592113" cy="2084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40"/>
              </a:lnSpc>
            </a:pPr>
            <a:r>
              <a:rPr lang="en-US" sz="7400" b="1">
                <a:solidFill>
                  <a:srgbClr val="000000"/>
                </a:solidFill>
                <a:latin typeface="Martel Bold"/>
                <a:ea typeface="Martel Bold"/>
                <a:cs typeface="Martel Bold"/>
                <a:sym typeface="Martel Bold"/>
              </a:rPr>
              <a:t>Mantenimiento propio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44984" y="5086350"/>
            <a:ext cx="8561916" cy="4399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9729" lvl="1" indent="-189865" algn="l">
              <a:lnSpc>
                <a:spcPts val="32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Nos mantenemos con las contribuciones voluntarias de los miembros.</a:t>
            </a:r>
          </a:p>
          <a:p>
            <a:pPr algn="l">
              <a:lnSpc>
                <a:spcPts val="3219"/>
              </a:lnSpc>
            </a:pPr>
            <a:endParaRPr lang="en-US" sz="2299" b="1" spc="13">
              <a:solidFill>
                <a:srgbClr val="000000"/>
              </a:solidFill>
              <a:latin typeface="Martel Semi-Bold"/>
              <a:ea typeface="Martel Semi-Bold"/>
              <a:cs typeface="Martel Semi-Bold"/>
              <a:sym typeface="Martel Semi-Bold"/>
            </a:endParaRPr>
          </a:p>
          <a:p>
            <a:pPr marL="379729" lvl="1" indent="-189865" algn="l">
              <a:lnSpc>
                <a:spcPts val="32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 se cobran cuotas. </a:t>
            </a:r>
          </a:p>
          <a:p>
            <a:pPr algn="l">
              <a:lnSpc>
                <a:spcPts val="3219"/>
              </a:lnSpc>
            </a:pPr>
            <a:endParaRPr lang="en-US" sz="2299" b="1" spc="13">
              <a:solidFill>
                <a:srgbClr val="000000"/>
              </a:solidFill>
              <a:latin typeface="Martel Semi-Bold"/>
              <a:ea typeface="Martel Semi-Bold"/>
              <a:cs typeface="Martel Semi-Bold"/>
              <a:sym typeface="Martel Semi-Bold"/>
            </a:endParaRPr>
          </a:p>
          <a:p>
            <a:pPr marL="379729" lvl="1" indent="-189865" algn="l">
              <a:lnSpc>
                <a:spcPts val="32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 se aceptan donaciones externas.</a:t>
            </a:r>
          </a:p>
          <a:p>
            <a:pPr algn="l">
              <a:lnSpc>
                <a:spcPts val="3219"/>
              </a:lnSpc>
            </a:pPr>
            <a:endParaRPr lang="en-US" sz="2299" b="1" spc="13">
              <a:solidFill>
                <a:srgbClr val="000000"/>
              </a:solidFill>
              <a:latin typeface="Martel Semi-Bold"/>
              <a:ea typeface="Martel Semi-Bold"/>
              <a:cs typeface="Martel Semi-Bold"/>
              <a:sym typeface="Martel Semi-Bold"/>
            </a:endParaRPr>
          </a:p>
          <a:p>
            <a:pPr marL="379729" lvl="1" indent="-189865" algn="l">
              <a:lnSpc>
                <a:spcPts val="32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No se piden subvenciones.</a:t>
            </a:r>
          </a:p>
          <a:p>
            <a:pPr algn="l">
              <a:lnSpc>
                <a:spcPts val="3219"/>
              </a:lnSpc>
            </a:pPr>
            <a:endParaRPr lang="en-US" sz="2299" b="1" spc="13">
              <a:solidFill>
                <a:srgbClr val="000000"/>
              </a:solidFill>
              <a:latin typeface="Martel Semi-Bold"/>
              <a:ea typeface="Martel Semi-Bold"/>
              <a:cs typeface="Martel Semi-Bold"/>
              <a:sym typeface="Martel Semi-Bold"/>
            </a:endParaRPr>
          </a:p>
          <a:p>
            <a:pPr marL="379729" lvl="1" indent="-189865" algn="l">
              <a:lnSpc>
                <a:spcPts val="3219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Al-Anon es por tanto un recurso de ayuda a la Sociedad que resulta GRATUITO.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078043" y="5267798"/>
            <a:ext cx="4718076" cy="5096657"/>
            <a:chOff x="0" y="0"/>
            <a:chExt cx="1242621" cy="134232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2621" cy="1342329"/>
            </a:xfrm>
            <a:custGeom>
              <a:avLst/>
              <a:gdLst/>
              <a:ahLst/>
              <a:cxnLst/>
              <a:rect l="l" t="t" r="r" b="b"/>
              <a:pathLst>
                <a:path w="1242621" h="1342329">
                  <a:moveTo>
                    <a:pt x="0" y="0"/>
                  </a:moveTo>
                  <a:lnTo>
                    <a:pt x="1242621" y="0"/>
                  </a:lnTo>
                  <a:lnTo>
                    <a:pt x="1242621" y="1342329"/>
                  </a:lnTo>
                  <a:lnTo>
                    <a:pt x="0" y="1342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242621" cy="1351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44731" y="1166015"/>
            <a:ext cx="14405188" cy="1440518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3250"/>
            </a:solidFill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4"/>
                </a:lnSpc>
              </a:pPr>
              <a:endParaRPr/>
            </a:p>
          </p:txBody>
        </p:sp>
      </p:grpSp>
      <p:sp>
        <p:nvSpPr>
          <p:cNvPr id="8" name="AutoShape 8"/>
          <p:cNvSpPr/>
          <p:nvPr/>
        </p:nvSpPr>
        <p:spPr>
          <a:xfrm rot="-10800000">
            <a:off x="0" y="0"/>
            <a:ext cx="3433286" cy="10287000"/>
          </a:xfrm>
          <a:prstGeom prst="rect">
            <a:avLst/>
          </a:prstGeom>
          <a:solidFill>
            <a:srgbClr val="6F1021"/>
          </a:solidFill>
        </p:spPr>
        <p:txBody>
          <a:bodyPr/>
          <a:lstStyle/>
          <a:p>
            <a:endParaRPr lang="es-ES"/>
          </a:p>
        </p:txBody>
      </p:sp>
      <p:sp>
        <p:nvSpPr>
          <p:cNvPr id="9" name="Freeform 9"/>
          <p:cNvSpPr/>
          <p:nvPr/>
        </p:nvSpPr>
        <p:spPr>
          <a:xfrm rot="-5400000">
            <a:off x="0" y="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0" name="Freeform 10"/>
          <p:cNvSpPr/>
          <p:nvPr/>
        </p:nvSpPr>
        <p:spPr>
          <a:xfrm>
            <a:off x="1554743" y="0"/>
            <a:ext cx="8588072" cy="7022404"/>
          </a:xfrm>
          <a:custGeom>
            <a:avLst/>
            <a:gdLst/>
            <a:ahLst/>
            <a:cxnLst/>
            <a:rect l="l" t="t" r="r" b="b"/>
            <a:pathLst>
              <a:path w="8588072" h="7022404">
                <a:moveTo>
                  <a:pt x="0" y="0"/>
                </a:moveTo>
                <a:lnTo>
                  <a:pt x="8588072" y="0"/>
                </a:lnTo>
                <a:lnTo>
                  <a:pt x="8588072" y="7022404"/>
                </a:lnTo>
                <a:lnTo>
                  <a:pt x="0" y="70224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22295"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1" name="Freeform 11"/>
          <p:cNvSpPr/>
          <p:nvPr/>
        </p:nvSpPr>
        <p:spPr>
          <a:xfrm rot="5400000">
            <a:off x="0" y="5267798"/>
            <a:ext cx="5019202" cy="5019202"/>
          </a:xfrm>
          <a:custGeom>
            <a:avLst/>
            <a:gdLst/>
            <a:ahLst/>
            <a:cxnLst/>
            <a:rect l="l" t="t" r="r" b="b"/>
            <a:pathLst>
              <a:path w="5019202" h="5019202">
                <a:moveTo>
                  <a:pt x="0" y="0"/>
                </a:moveTo>
                <a:lnTo>
                  <a:pt x="5019202" y="0"/>
                </a:lnTo>
                <a:lnTo>
                  <a:pt x="5019202" y="5019202"/>
                </a:lnTo>
                <a:lnTo>
                  <a:pt x="0" y="501920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12" name="TextBox 12"/>
          <p:cNvSpPr txBox="1"/>
          <p:nvPr/>
        </p:nvSpPr>
        <p:spPr>
          <a:xfrm>
            <a:off x="10396540" y="5067077"/>
            <a:ext cx="6862760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El alcoholismo,</a:t>
            </a:r>
          </a:p>
          <a:p>
            <a:pPr algn="l">
              <a:lnSpc>
                <a:spcPts val="6600"/>
              </a:lnSpc>
            </a:pPr>
            <a:r>
              <a:rPr lang="en-US" sz="6000" b="1">
                <a:solidFill>
                  <a:srgbClr val="FFFFFF"/>
                </a:solidFill>
                <a:latin typeface="Martel Ultra-Bold"/>
                <a:ea typeface="Martel Ultra-Bold"/>
                <a:cs typeface="Martel Ultra-Bold"/>
                <a:sym typeface="Martel Ultra-Bold"/>
              </a:rPr>
              <a:t>contagio familiar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898052" y="6953146"/>
            <a:ext cx="5177973" cy="2940690"/>
            <a:chOff x="0" y="0"/>
            <a:chExt cx="6903965" cy="3920920"/>
          </a:xfrm>
        </p:grpSpPr>
        <p:grpSp>
          <p:nvGrpSpPr>
            <p:cNvPr id="14" name="Group 14"/>
            <p:cNvGrpSpPr/>
            <p:nvPr/>
          </p:nvGrpSpPr>
          <p:grpSpPr>
            <a:xfrm>
              <a:off x="233723" y="764053"/>
              <a:ext cx="3156867" cy="3156867"/>
              <a:chOff x="0" y="0"/>
              <a:chExt cx="6350000" cy="63500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B3B3B">
                  <a:alpha val="54902"/>
                </a:srgbClr>
              </a:solidFill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6" name="Group 16"/>
            <p:cNvGrpSpPr/>
            <p:nvPr/>
          </p:nvGrpSpPr>
          <p:grpSpPr>
            <a:xfrm>
              <a:off x="3117418" y="0"/>
              <a:ext cx="3786547" cy="3786547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3B3B3B">
                  <a:alpha val="54902"/>
                </a:srgbClr>
              </a:solidFill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599430" y="1058577"/>
              <a:ext cx="2822522" cy="16985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479"/>
                </a:lnSpc>
                <a:spcBef>
                  <a:spcPct val="0"/>
                </a:spcBef>
              </a:pPr>
              <a:r>
                <a:rPr lang="en-US" sz="2254" b="1" u="none" strike="noStrike" spc="112" dirty="0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¿QUÉ OFRECE UN GRUPO</a:t>
              </a:r>
            </a:p>
            <a:p>
              <a:pPr marL="0" lvl="0" indent="0" algn="ctr">
                <a:lnSpc>
                  <a:spcPts val="2479"/>
                </a:lnSpc>
                <a:spcBef>
                  <a:spcPct val="0"/>
                </a:spcBef>
              </a:pPr>
              <a:r>
                <a:rPr lang="en-US" sz="2254" b="1" u="none" strike="noStrike" spc="112" dirty="0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AL-ANON?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2026292"/>
              <a:ext cx="3573512" cy="8588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79"/>
                </a:lnSpc>
              </a:pPr>
              <a:r>
                <a:rPr lang="en-US" sz="2254" b="1" spc="112">
                  <a:solidFill>
                    <a:srgbClr val="FFFFFF"/>
                  </a:solidFill>
                  <a:latin typeface="Muli Heavy"/>
                  <a:ea typeface="Muli Heavy"/>
                  <a:cs typeface="Muli Heavy"/>
                  <a:sym typeface="Muli Heavy"/>
                </a:rPr>
                <a:t>¿CÓMO NOS AFECTA?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5724934" y="8440995"/>
            <a:ext cx="2106385" cy="1546881"/>
            <a:chOff x="0" y="0"/>
            <a:chExt cx="2808514" cy="2062508"/>
          </a:xfrm>
        </p:grpSpPr>
        <p:sp>
          <p:nvSpPr>
            <p:cNvPr id="21" name="TextBox 21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solidFill>
                    <a:schemeClr val="bg1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7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22" name="Freeform 22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3433286" cy="10287000"/>
          </a:xfrm>
          <a:prstGeom prst="rect">
            <a:avLst/>
          </a:prstGeom>
          <a:solidFill>
            <a:srgbClr val="6F1021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-5400000">
            <a:off x="0" y="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5400000">
            <a:off x="0" y="5267798"/>
            <a:ext cx="5019202" cy="5019202"/>
          </a:xfrm>
          <a:custGeom>
            <a:avLst/>
            <a:gdLst/>
            <a:ahLst/>
            <a:cxnLst/>
            <a:rect l="l" t="t" r="r" b="b"/>
            <a:pathLst>
              <a:path w="5019202" h="5019202">
                <a:moveTo>
                  <a:pt x="0" y="0"/>
                </a:moveTo>
                <a:lnTo>
                  <a:pt x="5019202" y="0"/>
                </a:lnTo>
                <a:lnTo>
                  <a:pt x="5019202" y="5019202"/>
                </a:lnTo>
                <a:lnTo>
                  <a:pt x="0" y="5019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Freeform 5"/>
          <p:cNvSpPr/>
          <p:nvPr/>
        </p:nvSpPr>
        <p:spPr>
          <a:xfrm>
            <a:off x="6642686" y="643899"/>
            <a:ext cx="12116455" cy="9151449"/>
          </a:xfrm>
          <a:custGeom>
            <a:avLst/>
            <a:gdLst/>
            <a:ahLst/>
            <a:cxnLst/>
            <a:rect l="l" t="t" r="r" b="b"/>
            <a:pathLst>
              <a:path w="12116455" h="9151449">
                <a:moveTo>
                  <a:pt x="0" y="0"/>
                </a:moveTo>
                <a:lnTo>
                  <a:pt x="12116454" y="0"/>
                </a:lnTo>
                <a:lnTo>
                  <a:pt x="12116454" y="9151449"/>
                </a:lnTo>
                <a:lnTo>
                  <a:pt x="0" y="915144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6" name="TextBox 6"/>
          <p:cNvSpPr txBox="1"/>
          <p:nvPr/>
        </p:nvSpPr>
        <p:spPr>
          <a:xfrm>
            <a:off x="4738046" y="923071"/>
            <a:ext cx="10629454" cy="6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0"/>
              </a:lnSpc>
            </a:pPr>
            <a:r>
              <a:rPr lang="en-US" sz="4700" b="1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rPr>
              <a:t>¿Cómo nos afecta?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38046" y="1851022"/>
            <a:ext cx="4339351" cy="4722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Obsesión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Angustia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Ira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Negación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Aislamiento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Vergüenza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Culpabilidad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33161" y="8674420"/>
            <a:ext cx="7010403" cy="8656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18"/>
              </a:lnSpc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Estas emociones negativas pueden somatizarse en enfermedades físicas y psicológicas.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07746" y="8440995"/>
            <a:ext cx="2106385" cy="1546881"/>
            <a:chOff x="0" y="0"/>
            <a:chExt cx="2808514" cy="206250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solidFill>
                    <a:schemeClr val="bg1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7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10800000">
            <a:off x="0" y="0"/>
            <a:ext cx="3433286" cy="10287000"/>
          </a:xfrm>
          <a:prstGeom prst="rect">
            <a:avLst/>
          </a:prstGeom>
          <a:solidFill>
            <a:srgbClr val="6F1021"/>
          </a:solidFill>
        </p:spPr>
        <p:txBody>
          <a:bodyPr/>
          <a:lstStyle/>
          <a:p>
            <a:endParaRPr lang="es-ES"/>
          </a:p>
        </p:txBody>
      </p:sp>
      <p:sp>
        <p:nvSpPr>
          <p:cNvPr id="3" name="Freeform 3"/>
          <p:cNvSpPr/>
          <p:nvPr/>
        </p:nvSpPr>
        <p:spPr>
          <a:xfrm rot="-5400000">
            <a:off x="0" y="0"/>
            <a:ext cx="3433286" cy="3433286"/>
          </a:xfrm>
          <a:custGeom>
            <a:avLst/>
            <a:gdLst/>
            <a:ahLst/>
            <a:cxnLst/>
            <a:rect l="l" t="t" r="r" b="b"/>
            <a:pathLst>
              <a:path w="3433286" h="3433286">
                <a:moveTo>
                  <a:pt x="0" y="0"/>
                </a:moveTo>
                <a:lnTo>
                  <a:pt x="3433286" y="0"/>
                </a:lnTo>
                <a:lnTo>
                  <a:pt x="3433286" y="3433286"/>
                </a:lnTo>
                <a:lnTo>
                  <a:pt x="0" y="34332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4" name="Freeform 4"/>
          <p:cNvSpPr/>
          <p:nvPr/>
        </p:nvSpPr>
        <p:spPr>
          <a:xfrm rot="5400000">
            <a:off x="0" y="5267798"/>
            <a:ext cx="5019202" cy="5019202"/>
          </a:xfrm>
          <a:custGeom>
            <a:avLst/>
            <a:gdLst/>
            <a:ahLst/>
            <a:cxnLst/>
            <a:rect l="l" t="t" r="r" b="b"/>
            <a:pathLst>
              <a:path w="5019202" h="5019202">
                <a:moveTo>
                  <a:pt x="0" y="0"/>
                </a:moveTo>
                <a:lnTo>
                  <a:pt x="5019202" y="0"/>
                </a:lnTo>
                <a:lnTo>
                  <a:pt x="5019202" y="5019202"/>
                </a:lnTo>
                <a:lnTo>
                  <a:pt x="0" y="5019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sp>
        <p:nvSpPr>
          <p:cNvPr id="5" name="TextBox 5"/>
          <p:cNvSpPr txBox="1"/>
          <p:nvPr/>
        </p:nvSpPr>
        <p:spPr>
          <a:xfrm>
            <a:off x="4757096" y="923071"/>
            <a:ext cx="10629454" cy="659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0"/>
              </a:lnSpc>
            </a:pPr>
            <a:r>
              <a:rPr lang="en-US" sz="4700" b="1">
                <a:solidFill>
                  <a:srgbClr val="000000"/>
                </a:solidFill>
                <a:latin typeface="Martel Heavy"/>
                <a:ea typeface="Martel Heavy"/>
                <a:cs typeface="Martel Heavy"/>
                <a:sym typeface="Martel Heavy"/>
              </a:rPr>
              <a:t>¿Qué ofrece un grupo Al-Anon?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757096" y="1880749"/>
            <a:ext cx="11178055" cy="7319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79729" lvl="1" indent="-189865" algn="l">
              <a:lnSpc>
                <a:spcPts val="3426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Aprender que el alcoholismo es una enfermedad que afecta a la persona que bebe y también a las personas cercanas, principalmente a los miembros de su familia.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Un lugar seguro donde nos comprenden y no nos juzgan.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Compartir entre iguales.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Superar el aislamiento.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Aliviar la vergüenza, el resentimiento y el sentimiento de culpabilidad. 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Generar esperanza.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Promover un cambio de actitudes.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Mejorar la autoestima.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Mejorar la autonomía y eliminar la dependencia.</a:t>
            </a:r>
          </a:p>
          <a:p>
            <a:pPr marL="379729" lvl="1" indent="-189865" algn="l">
              <a:lnSpc>
                <a:spcPts val="5473"/>
              </a:lnSpc>
              <a:buFont typeface="Arial"/>
              <a:buChar char="•"/>
            </a:pPr>
            <a:r>
              <a:rPr lang="en-US" sz="2299" b="1" spc="13">
                <a:solidFill>
                  <a:srgbClr val="000000"/>
                </a:solidFill>
                <a:latin typeface="Martel Semi-Bold"/>
                <a:ea typeface="Martel Semi-Bold"/>
                <a:cs typeface="Martel Semi-Bold"/>
                <a:sym typeface="Martel Semi-Bold"/>
              </a:rPr>
              <a:t>Mejorar la salud mental.</a:t>
            </a:r>
          </a:p>
        </p:txBody>
      </p:sp>
      <p:sp>
        <p:nvSpPr>
          <p:cNvPr id="7" name="Freeform 7"/>
          <p:cNvSpPr/>
          <p:nvPr/>
        </p:nvSpPr>
        <p:spPr>
          <a:xfrm>
            <a:off x="16525459" y="8524459"/>
            <a:ext cx="1762541" cy="1762541"/>
          </a:xfrm>
          <a:custGeom>
            <a:avLst/>
            <a:gdLst/>
            <a:ahLst/>
            <a:cxnLst/>
            <a:rect l="l" t="t" r="r" b="b"/>
            <a:pathLst>
              <a:path w="1762541" h="1762541">
                <a:moveTo>
                  <a:pt x="0" y="0"/>
                </a:moveTo>
                <a:lnTo>
                  <a:pt x="1762541" y="0"/>
                </a:lnTo>
                <a:lnTo>
                  <a:pt x="1762541" y="1762541"/>
                </a:lnTo>
                <a:lnTo>
                  <a:pt x="0" y="17625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/>
          </a:p>
        </p:txBody>
      </p:sp>
      <p:grpSp>
        <p:nvGrpSpPr>
          <p:cNvPr id="8" name="Group 8"/>
          <p:cNvGrpSpPr/>
          <p:nvPr/>
        </p:nvGrpSpPr>
        <p:grpSpPr>
          <a:xfrm>
            <a:off x="307746" y="8440995"/>
            <a:ext cx="2106385" cy="1546881"/>
            <a:chOff x="0" y="0"/>
            <a:chExt cx="2808514" cy="2062508"/>
          </a:xfrm>
        </p:grpSpPr>
        <p:sp>
          <p:nvSpPr>
            <p:cNvPr id="9" name="TextBox 9"/>
            <p:cNvSpPr txBox="1"/>
            <p:nvPr/>
          </p:nvSpPr>
          <p:spPr>
            <a:xfrm>
              <a:off x="0" y="1788929"/>
              <a:ext cx="2808514" cy="2735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20"/>
                </a:lnSpc>
                <a:spcBef>
                  <a:spcPct val="0"/>
                </a:spcBef>
              </a:pPr>
              <a:r>
                <a:rPr lang="en-US" sz="1296" b="1" dirty="0">
                  <a:solidFill>
                    <a:schemeClr val="bg1"/>
                  </a:solidFill>
                  <a:latin typeface="Martel Ultra-Bold"/>
                  <a:ea typeface="Martel Ultra-Bold"/>
                  <a:cs typeface="Martel Ultra-Bold"/>
                  <a:sym typeface="Martel Ultra-Bold"/>
                  <a:hlinkClick r:id="rId8" tooltip="https://al-anonespana.org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www.al-anonespana.org</a:t>
              </a:r>
            </a:p>
          </p:txBody>
        </p:sp>
        <p:sp>
          <p:nvSpPr>
            <p:cNvPr id="10" name="Freeform 10"/>
            <p:cNvSpPr/>
            <p:nvPr/>
          </p:nvSpPr>
          <p:spPr>
            <a:xfrm>
              <a:off x="443615" y="0"/>
              <a:ext cx="1921283" cy="1590027"/>
            </a:xfrm>
            <a:custGeom>
              <a:avLst/>
              <a:gdLst/>
              <a:ahLst/>
              <a:cxnLst/>
              <a:rect l="l" t="t" r="r" b="b"/>
              <a:pathLst>
                <a:path w="1921283" h="1590027">
                  <a:moveTo>
                    <a:pt x="0" y="0"/>
                  </a:moveTo>
                  <a:lnTo>
                    <a:pt x="1921283" y="0"/>
                  </a:lnTo>
                  <a:lnTo>
                    <a:pt x="1921283" y="1590027"/>
                  </a:lnTo>
                  <a:lnTo>
                    <a:pt x="0" y="159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920" r="-920"/>
              </a:stretch>
            </a:blipFill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557</Words>
  <Application>Microsoft Office PowerPoint</Application>
  <PresentationFormat>Personalizado</PresentationFormat>
  <Paragraphs>97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Martel Bold</vt:lpstr>
      <vt:lpstr>Calibri</vt:lpstr>
      <vt:lpstr>Martel Semi-Bold</vt:lpstr>
      <vt:lpstr>Martel Ultra-Bold</vt:lpstr>
      <vt:lpstr>Martel Heavy</vt:lpstr>
      <vt:lpstr>Muli Heavy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AL-ANON PRESENTACIÓN</dc:title>
  <cp:lastModifiedBy>Karen Sofia Vinueza Chavez</cp:lastModifiedBy>
  <cp:revision>2</cp:revision>
  <dcterms:created xsi:type="dcterms:W3CDTF">2006-08-16T00:00:00Z</dcterms:created>
  <dcterms:modified xsi:type="dcterms:W3CDTF">2025-01-15T09:23:34Z</dcterms:modified>
  <dc:identifier>DAGYcD8POqg</dc:identifier>
</cp:coreProperties>
</file>